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88" r:id="rId2"/>
    <p:sldId id="337" r:id="rId3"/>
    <p:sldId id="334" r:id="rId4"/>
    <p:sldId id="289" r:id="rId5"/>
    <p:sldId id="348" r:id="rId6"/>
    <p:sldId id="349" r:id="rId7"/>
    <p:sldId id="335" r:id="rId8"/>
    <p:sldId id="336" r:id="rId9"/>
    <p:sldId id="339" r:id="rId10"/>
    <p:sldId id="340" r:id="rId11"/>
    <p:sldId id="338" r:id="rId12"/>
  </p:sldIdLst>
  <p:sldSz cx="12192000" cy="6858000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1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A8917-BC91-4ABC-A607-8ADF79A7CE75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DD591-ECB4-40E3-B0ED-866820642B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319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28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53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82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06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16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039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03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777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22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84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32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5AB68-F139-4798-A3CF-D0BFE14FF989}" type="datetimeFigureOut">
              <a:rPr lang="pt-BR" smtClean="0"/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4F5C-4E2F-4AD0-B87F-9041A32CB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396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0990" y="1682459"/>
            <a:ext cx="10190017" cy="204700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4800" b="1" dirty="0" smtClean="0">
                <a:solidFill>
                  <a:srgbClr val="00B050"/>
                </a:solidFill>
              </a:rPr>
              <a:t>Série Histórica Anuário Estatístico: análises dos anos de 2012 a 2016.</a:t>
            </a:r>
            <a:endParaRPr lang="pt-BR" sz="4800" b="1" dirty="0">
              <a:solidFill>
                <a:srgbClr val="00B05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4445" y="4068040"/>
            <a:ext cx="9060874" cy="8001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Produção de estatística educacional para o IFSC</a:t>
            </a:r>
            <a:endParaRPr lang="pt-BR" sz="3600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6636328" y="5576456"/>
            <a:ext cx="5555672" cy="273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Eduardo Bortoli </a:t>
            </a:r>
            <a:r>
              <a:rPr lang="pt-BR" sz="18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Mariano</a:t>
            </a:r>
          </a:p>
          <a:p>
            <a:r>
              <a:rPr lang="pt-BR" sz="18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Diretoria </a:t>
            </a:r>
            <a:r>
              <a:rPr lang="pt-BR" sz="1800" b="1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de Estatísticas e Informações Acadêmicas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349827" y="6265718"/>
            <a:ext cx="2549237" cy="3913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rgbClr val="00B050"/>
                </a:solidFill>
              </a:rPr>
              <a:t>março/2017</a:t>
            </a:r>
            <a:endParaRPr lang="pt-B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6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750" y="1333081"/>
            <a:ext cx="9968650" cy="522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04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96257" y="1273628"/>
            <a:ext cx="10515600" cy="52592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Quadro comparativo</a:t>
            </a:r>
            <a:endParaRPr lang="pt-BR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75951"/>
              </p:ext>
            </p:extLst>
          </p:nvPr>
        </p:nvGraphicFramePr>
        <p:xfrm>
          <a:off x="551543" y="1915887"/>
          <a:ext cx="11205028" cy="4392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1257"/>
                <a:gridCol w="2801257"/>
                <a:gridCol w="2801257"/>
                <a:gridCol w="2801257"/>
              </a:tblGrid>
              <a:tr h="549789">
                <a:tc>
                  <a:txBody>
                    <a:bodyPr/>
                    <a:lstStyle/>
                    <a:p>
                      <a:pPr algn="ctr"/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978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MATRÍCULAS</a:t>
                      </a:r>
                      <a:r>
                        <a:rPr lang="pt-BR" dirty="0" smtClean="0"/>
                        <a:t/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*presencial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*</a:t>
                      </a:r>
                      <a:r>
                        <a:rPr lang="pt-BR" baseline="0" dirty="0" smtClean="0"/>
                        <a:t> à distância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33.568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29.338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4.230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32.070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27.967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4.108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35.607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30.603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5.004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978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CURSOS</a:t>
                      </a:r>
                      <a:br>
                        <a:rPr lang="pt-BR" b="1" dirty="0" smtClean="0"/>
                      </a:br>
                      <a:r>
                        <a:rPr lang="pt-BR" b="1" dirty="0" smtClean="0"/>
                        <a:t>SUPERIORES</a:t>
                      </a:r>
                      <a:br>
                        <a:rPr lang="pt-BR" b="1" dirty="0" smtClean="0"/>
                      </a:br>
                      <a:r>
                        <a:rPr lang="pt-BR" b="1" dirty="0" smtClean="0"/>
                        <a:t>TÉCNICOS</a:t>
                      </a:r>
                      <a:br>
                        <a:rPr lang="pt-BR" b="1" dirty="0" smtClean="0"/>
                      </a:br>
                      <a:r>
                        <a:rPr lang="pt-BR" b="1" dirty="0" smtClean="0"/>
                        <a:t>FIC</a:t>
                      </a:r>
                      <a:endParaRPr lang="pt-B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535</a:t>
                      </a:r>
                      <a:r>
                        <a:rPr lang="pt-BR" dirty="0" smtClean="0"/>
                        <a:t/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37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143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104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643</a:t>
                      </a:r>
                      <a:r>
                        <a:rPr lang="pt-BR" dirty="0" smtClean="0"/>
                        <a:t/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59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143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441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699</a:t>
                      </a:r>
                      <a:r>
                        <a:rPr lang="pt-BR" dirty="0" smtClean="0"/>
                        <a:t/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67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159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473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978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CONCLUINTES</a:t>
                      </a:r>
                      <a:endParaRPr lang="pt-B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10.313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7.161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10.380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978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DOCENTES/MÉDIA DE AULA</a:t>
                      </a:r>
                      <a:endParaRPr lang="pt-B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1.086/11h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1.272/9,73h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1.485/9,80h</a:t>
                      </a:r>
                    </a:p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RAP</a:t>
                      </a:r>
                      <a:r>
                        <a:rPr lang="pt-BR" baseline="0" dirty="0" smtClean="0"/>
                        <a:t> IFSC: 17,4</a:t>
                      </a:r>
                      <a:endParaRPr lang="pt-BR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978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TAES</a:t>
                      </a:r>
                      <a:endParaRPr lang="pt-BR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 -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1.080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1.186</a:t>
                      </a:r>
                      <a:endParaRPr lang="pt-B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72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36" y="1404256"/>
            <a:ext cx="9380694" cy="5047645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9839129" y="1614297"/>
            <a:ext cx="2111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* Aumento de 3.537 matrículas de 2015 a 2016</a:t>
            </a:r>
            <a:endParaRPr lang="pt-BR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9839130" y="2747667"/>
            <a:ext cx="2111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* Aumento de 36% matrículas de 2012 a 2016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088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75" y="1180740"/>
            <a:ext cx="9482569" cy="555838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9775371" y="1654629"/>
            <a:ext cx="2111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Aumento de 3.537 matrículas de 2015 a 2016</a:t>
            </a:r>
            <a:endParaRPr lang="pt-BR" sz="1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9775370" y="2834159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Dos 23 </a:t>
            </a:r>
            <a:r>
              <a:rPr lang="pt-BR" sz="1400" b="1" dirty="0" err="1" smtClean="0"/>
              <a:t>câmpus</a:t>
            </a:r>
            <a:r>
              <a:rPr lang="pt-BR" sz="1400" b="1" dirty="0" smtClean="0"/>
              <a:t>, 10 apresentaram queda de matrículas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9775371" y="2152061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CERFEAD corresponde a 50% deste aumento – </a:t>
            </a:r>
            <a:r>
              <a:rPr lang="pt-BR" sz="1400" b="1" dirty="0" err="1" smtClean="0"/>
              <a:t>EaD</a:t>
            </a:r>
            <a:r>
              <a:rPr lang="pt-BR" sz="1400" b="1" dirty="0" smtClean="0"/>
              <a:t> cursos FIC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9775370" y="3604912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Bacharelado representa um aumento de 92% desde 2012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75370" y="4190999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Especialização representa uma queda de 59% desde 2012</a:t>
            </a:r>
            <a:endParaRPr lang="pt-BR" sz="14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9775370" y="4837330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Técnico representa um aumento 5,5% desde 2012</a:t>
            </a:r>
            <a:endParaRPr lang="pt-BR" sz="1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9775370" y="5483661"/>
            <a:ext cx="21118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* FIC representa um aumento 58%% desde 2012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216633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955" y="1221861"/>
            <a:ext cx="9505845" cy="53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7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411" y="1230170"/>
            <a:ext cx="9625589" cy="545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097" y="1299616"/>
            <a:ext cx="9157503" cy="519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5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98" y="1289511"/>
            <a:ext cx="9192715" cy="5453413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9514113" y="2133600"/>
            <a:ext cx="23186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67 cursos superiores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41 técnicos integrados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62 técnicos subsequentes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51 técnicos concomitantes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473 </a:t>
            </a:r>
            <a:r>
              <a:rPr lang="pt-BR" sz="2000" b="1" dirty="0" err="1" smtClean="0"/>
              <a:t>FIC’s</a:t>
            </a:r>
            <a:endParaRPr lang="pt-B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074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15" y="1268273"/>
            <a:ext cx="9675820" cy="519784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873341" y="1719943"/>
            <a:ext cx="21553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Diminuição da faixa de renda de 1 até 4 SM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pt-BR" sz="20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pt-BR" sz="2000" b="1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2000" b="1" dirty="0" smtClean="0"/>
              <a:t>Aumento da faixa de renda de 4 até 8 SM</a:t>
            </a:r>
          </a:p>
        </p:txBody>
      </p:sp>
    </p:spTree>
    <p:extLst>
      <p:ext uri="{BB962C8B-B14F-4D97-AF65-F5344CB8AC3E}">
        <p14:creationId xmlns:p14="http://schemas.microsoft.com/office/powerpoint/2010/main" val="135940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218" y="1191146"/>
            <a:ext cx="9426039" cy="553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3345</TotalTime>
  <Words>184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Série Histórica Anuário Estatístico: análises dos anos de 2012 a 2016.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Quadro comparativo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Cadastro IFSC</dc:title>
  <dc:creator>Eduardo Bortoli Mariano</dc:creator>
  <cp:lastModifiedBy>Eduardo Bortoli Mariano</cp:lastModifiedBy>
  <cp:revision>155</cp:revision>
  <cp:lastPrinted>2015-07-03T14:41:11Z</cp:lastPrinted>
  <dcterms:created xsi:type="dcterms:W3CDTF">2015-07-02T11:59:11Z</dcterms:created>
  <dcterms:modified xsi:type="dcterms:W3CDTF">2017-03-07T12:48:59Z</dcterms:modified>
</cp:coreProperties>
</file>