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72" r:id="rId3"/>
    <p:sldId id="275" r:id="rId4"/>
    <p:sldId id="259" r:id="rId5"/>
    <p:sldId id="269" r:id="rId6"/>
    <p:sldId id="271" r:id="rId7"/>
    <p:sldId id="270" r:id="rId8"/>
    <p:sldId id="279" r:id="rId9"/>
    <p:sldId id="277" r:id="rId10"/>
    <p:sldId id="278" r:id="rId11"/>
    <p:sldId id="276" r:id="rId12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4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84000" y="945360"/>
            <a:ext cx="799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60000" y="2592000"/>
            <a:ext cx="9216000" cy="204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60000" y="4835160"/>
            <a:ext cx="9216000" cy="204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84000" y="945360"/>
            <a:ext cx="799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60000" y="2592000"/>
            <a:ext cx="4497120" cy="204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82480" y="2592000"/>
            <a:ext cx="4497120" cy="204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82480" y="4835160"/>
            <a:ext cx="4497120" cy="204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360000" y="4835160"/>
            <a:ext cx="4497120" cy="204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584000" y="945360"/>
            <a:ext cx="799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360000" y="2592000"/>
            <a:ext cx="9216000" cy="429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60000" y="2592000"/>
            <a:ext cx="9216000" cy="429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Imagem 37"/>
          <p:cNvPicPr/>
          <p:nvPr/>
        </p:nvPicPr>
        <p:blipFill>
          <a:blip r:embed="rId2"/>
          <a:stretch/>
        </p:blipFill>
        <p:spPr>
          <a:xfrm>
            <a:off x="2277000" y="2592000"/>
            <a:ext cx="5381640" cy="4294080"/>
          </a:xfrm>
          <a:prstGeom prst="rect">
            <a:avLst/>
          </a:prstGeom>
          <a:ln>
            <a:noFill/>
          </a:ln>
        </p:spPr>
      </p:pic>
      <p:pic>
        <p:nvPicPr>
          <p:cNvPr id="39" name="Imagem 38"/>
          <p:cNvPicPr/>
          <p:nvPr/>
        </p:nvPicPr>
        <p:blipFill>
          <a:blip r:embed="rId2"/>
          <a:stretch/>
        </p:blipFill>
        <p:spPr>
          <a:xfrm>
            <a:off x="2277000" y="2592000"/>
            <a:ext cx="5381640" cy="429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95" indent="0" algn="ctr">
              <a:buNone/>
              <a:defRPr sz="1654"/>
            </a:lvl2pPr>
            <a:lvl3pPr marL="755988" indent="0" algn="ctr">
              <a:buNone/>
              <a:defRPr sz="1488"/>
            </a:lvl3pPr>
            <a:lvl4pPr marL="1133983" indent="0" algn="ctr">
              <a:buNone/>
              <a:defRPr sz="1323"/>
            </a:lvl4pPr>
            <a:lvl5pPr marL="1511977" indent="0" algn="ctr">
              <a:buNone/>
              <a:defRPr sz="1323"/>
            </a:lvl5pPr>
            <a:lvl6pPr marL="1889971" indent="0" algn="ctr">
              <a:buNone/>
              <a:defRPr sz="1323"/>
            </a:lvl6pPr>
            <a:lvl7pPr marL="2267964" indent="0" algn="ctr">
              <a:buNone/>
              <a:defRPr sz="1323"/>
            </a:lvl7pPr>
            <a:lvl8pPr marL="2645958" indent="0" algn="ctr">
              <a:buNone/>
              <a:defRPr sz="1323"/>
            </a:lvl8pPr>
            <a:lvl9pPr marL="3023953" indent="0" algn="ctr">
              <a:buNone/>
              <a:defRPr sz="1323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AB68-F139-4798-A3CF-D0BFE14FF989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4F5C-4E2F-4AD0-B87F-9041A32CB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12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84000" y="945360"/>
            <a:ext cx="799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360000" y="2592000"/>
            <a:ext cx="9216000" cy="429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584000" y="945360"/>
            <a:ext cx="799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60000" y="2592000"/>
            <a:ext cx="9216000" cy="429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84000" y="945360"/>
            <a:ext cx="799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60000" y="2592000"/>
            <a:ext cx="4497120" cy="429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082480" y="2592000"/>
            <a:ext cx="4497120" cy="429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84000" y="945360"/>
            <a:ext cx="799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584000" y="945360"/>
            <a:ext cx="799164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84000" y="945360"/>
            <a:ext cx="799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60000" y="2592000"/>
            <a:ext cx="4497120" cy="204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60000" y="4835160"/>
            <a:ext cx="4497120" cy="204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82480" y="2592000"/>
            <a:ext cx="4497120" cy="429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84000" y="945360"/>
            <a:ext cx="799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60000" y="2592000"/>
            <a:ext cx="4497120" cy="429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82480" y="2592000"/>
            <a:ext cx="4497120" cy="204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82480" y="4835160"/>
            <a:ext cx="4497120" cy="204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84000" y="945360"/>
            <a:ext cx="799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60000" y="2592000"/>
            <a:ext cx="4497120" cy="204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82480" y="2592000"/>
            <a:ext cx="4497120" cy="204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360000" y="4835160"/>
            <a:ext cx="9216000" cy="204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15"/>
          <a:stretch/>
        </p:blipFill>
        <p:spPr>
          <a:xfrm>
            <a:off x="360" y="0"/>
            <a:ext cx="10079640" cy="712116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84000" y="945360"/>
            <a:ext cx="799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1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360000" y="2592000"/>
            <a:ext cx="9216000" cy="429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389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688608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360" y="688608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t-BR" sz="1400">
                <a:latin typeface="Times New Roman"/>
              </a:rPr>
              <a:t>&lt;rodapé&gt;</a:t>
            </a:r>
            <a:endParaRPr/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360" y="688608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1A78CCAE-75EF-4633-9734-523384E1FCB0}" type="slidenum">
              <a:rPr lang="pt-BR" sz="1400">
                <a:latin typeface="Times New Roman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tableau.com/profile/estatisticasifsc#!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3295" y="2311603"/>
            <a:ext cx="9144697" cy="1682113"/>
          </a:xfrm>
        </p:spPr>
        <p:txBody>
          <a:bodyPr vert="horz" lIns="75605" tIns="37802" rIns="75605" bIns="37802" rtlCol="0" anchor="ctr">
            <a:noAutofit/>
          </a:bodyPr>
          <a:lstStyle/>
          <a:p>
            <a:r>
              <a:rPr lang="pt-BR" sz="3969" b="1" dirty="0">
                <a:solidFill>
                  <a:srgbClr val="00B050"/>
                </a:solidFill>
              </a:rPr>
              <a:t>Série Histórica Anuário Estatístico: análises dos anos de </a:t>
            </a:r>
            <a:r>
              <a:rPr lang="pt-BR" sz="3969" b="1" dirty="0" smtClean="0">
                <a:solidFill>
                  <a:srgbClr val="00B050"/>
                </a:solidFill>
              </a:rPr>
              <a:t>2013 a 2017</a:t>
            </a:r>
            <a:endParaRPr lang="pt-BR" sz="3969" b="1" dirty="0">
              <a:solidFill>
                <a:srgbClr val="00B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7517" y="4308210"/>
            <a:ext cx="9168062" cy="661541"/>
          </a:xfrm>
        </p:spPr>
        <p:txBody>
          <a:bodyPr>
            <a:noAutofit/>
          </a:bodyPr>
          <a:lstStyle/>
          <a:p>
            <a:r>
              <a:rPr lang="pt-BR" sz="2976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Produção de estatística educacional para o IFSC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427622" y="5555403"/>
            <a:ext cx="5653004" cy="219755"/>
          </a:xfrm>
          <a:prstGeom prst="rect">
            <a:avLst/>
          </a:prstGeom>
        </p:spPr>
        <p:txBody>
          <a:bodyPr vert="horz" lIns="75605" tIns="37802" rIns="75605" bIns="37802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88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Eduardo Bortoli Mariano</a:t>
            </a:r>
          </a:p>
          <a:p>
            <a:r>
              <a:rPr lang="pt-BR" sz="1488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Diretoria de Estatísticas </a:t>
            </a:r>
            <a:r>
              <a:rPr lang="pt-BR" sz="1488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 Informações Acadêmicas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89245" y="6125301"/>
            <a:ext cx="2107768" cy="323610"/>
          </a:xfrm>
          <a:prstGeom prst="rect">
            <a:avLst/>
          </a:prstGeom>
        </p:spPr>
        <p:txBody>
          <a:bodyPr vert="horz" lIns="75605" tIns="37802" rIns="75605" bIns="37802" rtlCol="0">
            <a:normAutofit lnSpcReduction="10000"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984" dirty="0" smtClean="0">
                <a:solidFill>
                  <a:srgbClr val="00B050"/>
                </a:solidFill>
              </a:rPr>
              <a:t>fevereiro/2018</a:t>
            </a:r>
            <a:endParaRPr lang="pt-BR" sz="1984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85316"/>
              </p:ext>
            </p:extLst>
          </p:nvPr>
        </p:nvGraphicFramePr>
        <p:xfrm>
          <a:off x="419100" y="1816101"/>
          <a:ext cx="9385299" cy="467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9292"/>
                <a:gridCol w="1414908"/>
                <a:gridCol w="1612900"/>
                <a:gridCol w="1485900"/>
                <a:gridCol w="1996161"/>
                <a:gridCol w="1166138"/>
              </a:tblGrid>
              <a:tr h="6231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Tipo de Curso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err="1" smtClean="0">
                          <a:effectLst/>
                        </a:rPr>
                        <a:t>AEq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Matrículas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Concluintes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Matriculas </a:t>
                      </a:r>
                      <a:r>
                        <a:rPr lang="pt-BR" sz="1600" b="1" u="none" strike="noStrike" dirty="0">
                          <a:effectLst/>
                        </a:rPr>
                        <a:t>em curso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Evadidos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1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Bacharelado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2961,05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286</a:t>
                      </a:r>
                    </a:p>
                  </a:txBody>
                  <a:tcPr marL="0" marR="0" marT="0" marB="0" anchor="b"/>
                </a:tc>
              </a:tr>
              <a:tr h="6231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Especialização (lato sensu)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799,65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446</a:t>
                      </a:r>
                    </a:p>
                  </a:txBody>
                  <a:tcPr marL="0" marR="0" marT="0" marB="0" anchor="b"/>
                </a:tc>
              </a:tr>
              <a:tr h="6231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FIC (Formação Continuada)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687,39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453</a:t>
                      </a:r>
                    </a:p>
                  </a:txBody>
                  <a:tcPr marL="0" marR="0" marT="0" marB="0" anchor="b"/>
                </a:tc>
              </a:tr>
              <a:tr h="6231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FIC (Formação Inicial)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1413,96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14.529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6.634</a:t>
                      </a:r>
                    </a:p>
                  </a:txBody>
                  <a:tcPr marL="0" marR="0" marT="0" marB="0" anchor="b"/>
                </a:tc>
              </a:tr>
              <a:tr h="311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Licenciatura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573,84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0" marR="0" marT="0" marB="0" anchor="b"/>
                </a:tc>
              </a:tr>
              <a:tr h="6231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Mestrado profissional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/>
                </a:tc>
              </a:tr>
              <a:tr h="311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Técnico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16599,20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9.850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2.611</a:t>
                      </a:r>
                    </a:p>
                  </a:txBody>
                  <a:tcPr marL="0" marR="0" marT="0" marB="0" anchor="b"/>
                </a:tc>
              </a:tr>
              <a:tr h="311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Tecnologia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2879,39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519</a:t>
                      </a:r>
                    </a:p>
                  </a:txBody>
                  <a:tcPr marL="0" marR="0" marT="0" marB="0" anchor="b"/>
                </a:tc>
              </a:tr>
              <a:tr h="31157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Total Geral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25942,83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41.014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10.911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19.071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11.032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450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738492" y="2480326"/>
            <a:ext cx="8694539" cy="923274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hlinkClick r:id="rId2"/>
              </a:rPr>
              <a:t>https://public.tableau.com/profile/estatisticasifsc#!/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61632" y="1536700"/>
            <a:ext cx="7032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Página DEIA no Tableau</a:t>
            </a:r>
            <a:endParaRPr lang="pt-BR" sz="4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216566" y="3639340"/>
            <a:ext cx="8322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pt-BR" sz="4000" b="1" dirty="0" smtClean="0"/>
              <a:t>Anuários 2018, 2017 e 2016.</a:t>
            </a:r>
          </a:p>
          <a:p>
            <a:pPr marL="742950" indent="-742950">
              <a:buAutoNum type="arabicPeriod"/>
            </a:pPr>
            <a:r>
              <a:rPr lang="pt-BR" sz="4000" b="1" dirty="0" smtClean="0"/>
              <a:t>Série Histórica 2013 a 2017.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402172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082450"/>
              </p:ext>
            </p:extLst>
          </p:nvPr>
        </p:nvGraphicFramePr>
        <p:xfrm>
          <a:off x="445169" y="5275181"/>
          <a:ext cx="926431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524"/>
                <a:gridCol w="2240029"/>
                <a:gridCol w="3042013"/>
                <a:gridCol w="2101749"/>
              </a:tblGrid>
              <a:tr h="396529"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TOTAL DE </a:t>
                      </a:r>
                      <a:r>
                        <a:rPr lang="pt-BR" sz="1600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MATRÍCULAS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pt-BR" sz="1600" baseline="0" dirty="0" smtClean="0">
                          <a:solidFill>
                            <a:schemeClr val="accent1"/>
                          </a:solidFill>
                        </a:rPr>
                        <a:t>MATRÍCULAS EM CURSO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pt-BR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CONCLUINTES 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E </a:t>
                      </a:r>
                      <a:r>
                        <a:rPr lang="pt-BR" sz="1600" baseline="0" dirty="0" smtClean="0">
                          <a:solidFill>
                            <a:srgbClr val="FF0000"/>
                          </a:solidFill>
                        </a:rPr>
                        <a:t>EVADIDOS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 POR NÍVEL DE ENSINO EM 2017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FIC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TÉCNICO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GRADUAÇÃO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PÓS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15.741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15.109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6.484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3.680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1.147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9.850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5.283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2.791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7.507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2.648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314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442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72818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7.087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2.611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887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447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7391400" y="1431758"/>
            <a:ext cx="26892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2017</a:t>
            </a:r>
          </a:p>
          <a:p>
            <a:pPr algn="ctr"/>
            <a:endParaRPr lang="pt-BR" sz="2800" b="1" dirty="0" smtClean="0"/>
          </a:p>
          <a:p>
            <a:pPr algn="ct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  <a:t>27% </a:t>
            </a:r>
          </a:p>
          <a:p>
            <a:pPr algn="ct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  <a:t>CONCLUINTES</a:t>
            </a:r>
          </a:p>
          <a:p>
            <a:pPr algn="ctr"/>
            <a:endParaRPr lang="pt-B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46%</a:t>
            </a:r>
          </a:p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EM CURSO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27%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EVADIDOS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61097" y="723872"/>
            <a:ext cx="7032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RESUMO GERAL IFSC 2017</a:t>
            </a:r>
            <a:endParaRPr lang="pt-BR" sz="4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18" y="1431758"/>
            <a:ext cx="6473682" cy="366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3893" y="1438926"/>
            <a:ext cx="8694539" cy="43484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Quadro comparativo 2014 a 2017</a:t>
            </a:r>
            <a:endParaRPr lang="pt-BR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464209"/>
              </p:ext>
            </p:extLst>
          </p:nvPr>
        </p:nvGraphicFramePr>
        <p:xfrm>
          <a:off x="456028" y="2044700"/>
          <a:ext cx="9310270" cy="5227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054"/>
                <a:gridCol w="1862054"/>
                <a:gridCol w="1862054"/>
                <a:gridCol w="1862054"/>
                <a:gridCol w="1862054"/>
              </a:tblGrid>
              <a:tr h="563401">
                <a:tc>
                  <a:txBody>
                    <a:bodyPr/>
                    <a:lstStyle/>
                    <a:p>
                      <a:pPr algn="ctr"/>
                      <a:endParaRPr lang="pt-BR" sz="2300" dirty="0">
                        <a:solidFill>
                          <a:schemeClr val="tx1"/>
                        </a:solidFill>
                      </a:endParaRPr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pt-BR" sz="2300" dirty="0">
                        <a:solidFill>
                          <a:schemeClr val="tx1"/>
                        </a:solidFill>
                      </a:endParaRPr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pt-BR" sz="2300" dirty="0">
                        <a:solidFill>
                          <a:schemeClr val="tx1"/>
                        </a:solidFill>
                      </a:endParaRPr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pt-BR" sz="2300" dirty="0">
                        <a:solidFill>
                          <a:schemeClr val="tx1"/>
                        </a:solidFill>
                      </a:endParaRPr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pt-BR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4368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MATRÍCULAS</a:t>
                      </a:r>
                      <a:r>
                        <a:rPr lang="pt-BR" sz="1600" dirty="0" smtClean="0"/>
                        <a:t/>
                      </a:r>
                      <a:br>
                        <a:rPr lang="pt-BR" sz="1600" dirty="0" smtClean="0"/>
                      </a:br>
                      <a:r>
                        <a:rPr lang="pt-BR" sz="1800" dirty="0" smtClean="0"/>
                        <a:t>*presencial</a:t>
                      </a:r>
                      <a:br>
                        <a:rPr lang="pt-BR" sz="1800" dirty="0" smtClean="0"/>
                      </a:br>
                      <a:r>
                        <a:rPr lang="pt-BR" sz="1800" dirty="0" smtClean="0"/>
                        <a:t>*</a:t>
                      </a:r>
                      <a:r>
                        <a:rPr lang="pt-BR" sz="1800" baseline="0" dirty="0" smtClean="0"/>
                        <a:t> à distância</a:t>
                      </a:r>
                      <a:endParaRPr lang="pt-BR" sz="1800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33.568</a:t>
                      </a:r>
                      <a:br>
                        <a:rPr lang="pt-BR" sz="2000" b="0" dirty="0" smtClean="0"/>
                      </a:br>
                      <a:r>
                        <a:rPr lang="pt-BR" sz="2000" b="0" dirty="0" smtClean="0"/>
                        <a:t>29.338</a:t>
                      </a:r>
                      <a:br>
                        <a:rPr lang="pt-BR" sz="2000" b="0" dirty="0" smtClean="0"/>
                      </a:br>
                      <a:r>
                        <a:rPr lang="pt-BR" sz="2000" b="0" dirty="0" smtClean="0"/>
                        <a:t>4.230</a:t>
                      </a:r>
                      <a:endParaRPr lang="pt-BR" sz="2000" b="0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32.070</a:t>
                      </a:r>
                      <a:br>
                        <a:rPr lang="pt-BR" sz="2000" b="0" dirty="0" smtClean="0"/>
                      </a:br>
                      <a:r>
                        <a:rPr lang="pt-BR" sz="2000" b="0" dirty="0" smtClean="0"/>
                        <a:t>27.967</a:t>
                      </a:r>
                      <a:br>
                        <a:rPr lang="pt-BR" sz="2000" b="0" dirty="0" smtClean="0"/>
                      </a:br>
                      <a:r>
                        <a:rPr lang="pt-BR" sz="2000" b="0" dirty="0" smtClean="0"/>
                        <a:t>4.108</a:t>
                      </a:r>
                      <a:endParaRPr lang="pt-BR" sz="2000" b="0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35.607</a:t>
                      </a:r>
                      <a:br>
                        <a:rPr lang="pt-BR" sz="2000" b="0" dirty="0" smtClean="0"/>
                      </a:br>
                      <a:r>
                        <a:rPr lang="pt-BR" sz="2000" b="0" dirty="0" smtClean="0"/>
                        <a:t>30.603</a:t>
                      </a:r>
                      <a:br>
                        <a:rPr lang="pt-BR" sz="2000" b="0" dirty="0" smtClean="0"/>
                      </a:br>
                      <a:r>
                        <a:rPr lang="pt-BR" sz="2000" b="0" dirty="0" smtClean="0"/>
                        <a:t>5.004</a:t>
                      </a:r>
                      <a:endParaRPr lang="pt-BR" sz="2000" b="0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41.014</a:t>
                      </a:r>
                    </a:p>
                    <a:p>
                      <a:pPr algn="ctr"/>
                      <a:r>
                        <a:rPr lang="pt-BR" sz="2000" b="1" dirty="0" smtClean="0"/>
                        <a:t>32.917</a:t>
                      </a:r>
                    </a:p>
                    <a:p>
                      <a:pPr algn="ctr"/>
                      <a:r>
                        <a:rPr lang="pt-BR" sz="2000" b="1" dirty="0" smtClean="0"/>
                        <a:t>8.097</a:t>
                      </a:r>
                      <a:endParaRPr lang="pt-BR" sz="2000" b="1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27006">
                <a:tc>
                  <a:txBody>
                    <a:bodyPr/>
                    <a:lstStyle/>
                    <a:p>
                      <a:pPr algn="ctr"/>
                      <a:r>
                        <a:rPr lang="pt-B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Curso</a:t>
                      </a:r>
                      <a:r>
                        <a:rPr lang="pt-BR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Superiores</a:t>
                      </a:r>
                      <a:r>
                        <a:rPr lang="pt-B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t-B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Curso</a:t>
                      </a:r>
                      <a:r>
                        <a:rPr lang="pt-BR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Técnicos</a:t>
                      </a:r>
                      <a:r>
                        <a:rPr lang="pt-B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t-B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Cursos FIC</a:t>
                      </a:r>
                    </a:p>
                    <a:p>
                      <a:pPr algn="ctr"/>
                      <a:r>
                        <a:rPr lang="pt-B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de Cursos</a:t>
                      </a:r>
                      <a:endParaRPr lang="pt-BR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/>
                        <a:t>37</a:t>
                      </a:r>
                      <a:br>
                        <a:rPr lang="pt-BR" sz="1600" b="0" dirty="0" smtClean="0"/>
                      </a:br>
                      <a:r>
                        <a:rPr lang="pt-BR" sz="1600" b="0" dirty="0" smtClean="0"/>
                        <a:t>143</a:t>
                      </a:r>
                      <a:br>
                        <a:rPr lang="pt-BR" sz="1600" b="0" dirty="0" smtClean="0"/>
                      </a:br>
                      <a:r>
                        <a:rPr lang="pt-BR" sz="1600" b="0" dirty="0" smtClean="0"/>
                        <a:t>104</a:t>
                      </a:r>
                    </a:p>
                    <a:p>
                      <a:pPr algn="ctr"/>
                      <a:r>
                        <a:rPr lang="pt-BR" sz="1600" b="0" dirty="0" smtClean="0"/>
                        <a:t>535</a:t>
                      </a:r>
                      <a:endParaRPr lang="pt-BR" sz="1600" b="0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/>
                        <a:t>59</a:t>
                      </a:r>
                      <a:br>
                        <a:rPr lang="pt-BR" sz="1600" b="0" dirty="0" smtClean="0"/>
                      </a:br>
                      <a:r>
                        <a:rPr lang="pt-BR" sz="1600" b="0" dirty="0" smtClean="0"/>
                        <a:t>143</a:t>
                      </a:r>
                      <a:br>
                        <a:rPr lang="pt-BR" sz="1600" b="0" dirty="0" smtClean="0"/>
                      </a:br>
                      <a:r>
                        <a:rPr lang="pt-BR" sz="1600" b="0" dirty="0" smtClean="0"/>
                        <a:t>441</a:t>
                      </a:r>
                    </a:p>
                    <a:p>
                      <a:pPr algn="ctr"/>
                      <a:r>
                        <a:rPr lang="pt-BR" sz="1600" b="0" dirty="0" smtClean="0"/>
                        <a:t>643</a:t>
                      </a:r>
                      <a:endParaRPr lang="pt-BR" sz="1600" b="0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/>
                        <a:t>67</a:t>
                      </a:r>
                      <a:br>
                        <a:rPr lang="pt-BR" sz="1600" b="0" dirty="0" smtClean="0"/>
                      </a:br>
                      <a:r>
                        <a:rPr lang="pt-BR" sz="1600" b="0" dirty="0" smtClean="0"/>
                        <a:t>159</a:t>
                      </a:r>
                      <a:br>
                        <a:rPr lang="pt-BR" sz="1600" b="0" dirty="0" smtClean="0"/>
                      </a:br>
                      <a:r>
                        <a:rPr lang="pt-BR" sz="1600" b="0" dirty="0" smtClean="0"/>
                        <a:t>473</a:t>
                      </a:r>
                    </a:p>
                    <a:p>
                      <a:pPr algn="ctr"/>
                      <a:r>
                        <a:rPr lang="pt-BR" sz="1600" b="0" dirty="0" smtClean="0"/>
                        <a:t>699</a:t>
                      </a:r>
                      <a:endParaRPr lang="pt-BR" sz="1600" b="0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90</a:t>
                      </a:r>
                    </a:p>
                    <a:p>
                      <a:pPr algn="ctr"/>
                      <a:r>
                        <a:rPr lang="pt-BR" sz="1600" b="1" dirty="0" smtClean="0"/>
                        <a:t>156</a:t>
                      </a:r>
                    </a:p>
                    <a:p>
                      <a:pPr algn="ctr"/>
                      <a:r>
                        <a:rPr lang="pt-BR" sz="1600" b="1" dirty="0" smtClean="0"/>
                        <a:t>424</a:t>
                      </a:r>
                    </a:p>
                    <a:p>
                      <a:pPr algn="ctr"/>
                      <a:r>
                        <a:rPr lang="pt-BR" sz="1600" b="1" dirty="0" smtClean="0"/>
                        <a:t>670</a:t>
                      </a:r>
                      <a:endParaRPr lang="pt-BR" sz="1600" b="1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340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CONCLUINTES</a:t>
                      </a:r>
                      <a:endParaRPr lang="pt-BR" sz="1600" b="1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10.313</a:t>
                      </a:r>
                      <a:endParaRPr lang="pt-BR" sz="2000" b="0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7.161</a:t>
                      </a:r>
                      <a:endParaRPr lang="pt-BR" sz="2000" b="0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10.380</a:t>
                      </a:r>
                      <a:endParaRPr lang="pt-BR" sz="2000" b="0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10.911</a:t>
                      </a:r>
                      <a:endParaRPr lang="pt-BR" sz="2000" b="1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6035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DOCENTES</a:t>
                      </a:r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1.086</a:t>
                      </a:r>
                      <a:endParaRPr lang="pt-BR" sz="2000" b="0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1.272</a:t>
                      </a:r>
                      <a:endParaRPr lang="pt-BR" sz="2000" b="0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 smtClean="0"/>
                        <a:t>1.485</a:t>
                      </a:r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1.509</a:t>
                      </a:r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603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MÉDIA DE AULA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DOCENTES</a:t>
                      </a:r>
                      <a:endParaRPr lang="pt-BR" sz="1600" b="1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11 h</a:t>
                      </a:r>
                      <a:endParaRPr lang="pt-BR" sz="2000" b="0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9,7 h</a:t>
                      </a:r>
                      <a:endParaRPr lang="pt-BR" sz="2000" b="0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 smtClean="0"/>
                        <a:t>9,8 h</a:t>
                      </a:r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10,7 h</a:t>
                      </a:r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340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TAES</a:t>
                      </a:r>
                      <a:endParaRPr lang="pt-BR" sz="1600" b="1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 -</a:t>
                      </a:r>
                      <a:endParaRPr lang="pt-BR" sz="2000" b="0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1.080</a:t>
                      </a:r>
                      <a:endParaRPr lang="pt-BR" sz="2000" b="0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1.186</a:t>
                      </a:r>
                      <a:endParaRPr lang="pt-BR" sz="2000" b="0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1.151</a:t>
                      </a:r>
                      <a:endParaRPr lang="pt-BR" sz="2000" b="1" dirty="0"/>
                    </a:p>
                  </a:txBody>
                  <a:tcPr marL="75605" marR="75605" marT="37802" marB="378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8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6527800" y="1440203"/>
            <a:ext cx="3454400" cy="5940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Aumento </a:t>
            </a:r>
            <a:r>
              <a:rPr lang="pt-BR" sz="2000" dirty="0"/>
              <a:t>de </a:t>
            </a:r>
            <a:r>
              <a:rPr lang="pt-BR" sz="2000" dirty="0" smtClean="0"/>
              <a:t>5.407 </a:t>
            </a:r>
            <a:r>
              <a:rPr lang="pt-BR" sz="2000" dirty="0"/>
              <a:t>matrículas de </a:t>
            </a:r>
            <a:r>
              <a:rPr lang="pt-BR" sz="2000" dirty="0" smtClean="0"/>
              <a:t>2016 a 2017;</a:t>
            </a:r>
          </a:p>
          <a:p>
            <a:r>
              <a:rPr lang="pt-BR" sz="2000" dirty="0" smtClean="0"/>
              <a:t>Crescimento de 15%.</a:t>
            </a:r>
          </a:p>
          <a:p>
            <a:endParaRPr lang="pt-B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Matrículas FIC e Técnico: </a:t>
            </a:r>
          </a:p>
          <a:p>
            <a:r>
              <a:rPr lang="pt-BR" sz="2000" dirty="0" smtClean="0"/>
              <a:t>Crescimento de 24%</a:t>
            </a:r>
          </a:p>
          <a:p>
            <a:endParaRPr lang="pt-B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Matrículas Superiores: </a:t>
            </a:r>
          </a:p>
          <a:p>
            <a:r>
              <a:rPr lang="pt-BR" sz="2000" dirty="0" smtClean="0"/>
              <a:t>Crescimento de 76%</a:t>
            </a:r>
          </a:p>
          <a:p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Especialização</a:t>
            </a:r>
          </a:p>
          <a:p>
            <a:r>
              <a:rPr lang="pt-BR" sz="2000" dirty="0" smtClean="0"/>
              <a:t>Crescimento de 47%</a:t>
            </a:r>
          </a:p>
          <a:p>
            <a:endParaRPr lang="pt-BR" sz="2000" dirty="0" smtClean="0"/>
          </a:p>
          <a:p>
            <a:endParaRPr lang="pt-BR" sz="2000" dirty="0"/>
          </a:p>
          <a:p>
            <a:r>
              <a:rPr lang="pt-BR" sz="2000" b="1" dirty="0" smtClean="0"/>
              <a:t>Total de Cursos</a:t>
            </a:r>
          </a:p>
          <a:p>
            <a:r>
              <a:rPr lang="pt-BR" sz="2000" dirty="0" smtClean="0"/>
              <a:t>2016: 699</a:t>
            </a:r>
          </a:p>
          <a:p>
            <a:r>
              <a:rPr lang="pt-BR" sz="2000" dirty="0" smtClean="0"/>
              <a:t>2017: 670</a:t>
            </a:r>
          </a:p>
          <a:p>
            <a:r>
              <a:rPr lang="pt-BR" sz="2000" dirty="0" smtClean="0"/>
              <a:t>Diminuição de 29 cursos</a:t>
            </a:r>
            <a:endParaRPr lang="pt-BR" sz="2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561096" y="723872"/>
            <a:ext cx="7402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MATRÍCULAS E CONCLUINTES 2017</a:t>
            </a:r>
            <a:endParaRPr lang="pt-BR" sz="32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147" y="1440203"/>
            <a:ext cx="4357154" cy="286063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147" y="4432398"/>
            <a:ext cx="4357154" cy="286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5549900" y="4487780"/>
            <a:ext cx="44196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 </a:t>
            </a:r>
            <a:r>
              <a:rPr lang="pt-BR" sz="1600" b="1" dirty="0" smtClean="0"/>
              <a:t>Matrículas - Técnico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Aumento </a:t>
            </a:r>
            <a:r>
              <a:rPr lang="pt-BR" sz="1600" dirty="0"/>
              <a:t>de </a:t>
            </a:r>
            <a:r>
              <a:rPr lang="pt-BR" sz="1600" dirty="0" smtClean="0"/>
              <a:t>991 </a:t>
            </a:r>
            <a:r>
              <a:rPr lang="pt-BR" sz="1600" dirty="0"/>
              <a:t>matrículas de </a:t>
            </a:r>
            <a:r>
              <a:rPr lang="pt-BR" sz="1600" dirty="0" smtClean="0"/>
              <a:t>2016-2017;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Aumento de 7% de matrículas.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2.648 concluintes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algn="ctr"/>
            <a:r>
              <a:rPr lang="pt-BR" sz="1600" b="1" dirty="0" smtClean="0"/>
              <a:t>Cursos - Técnicos</a:t>
            </a:r>
          </a:p>
          <a:p>
            <a:r>
              <a:rPr lang="pt-BR" sz="1600" dirty="0" smtClean="0"/>
              <a:t>2016: 159</a:t>
            </a:r>
          </a:p>
          <a:p>
            <a:r>
              <a:rPr lang="pt-BR" sz="1600" dirty="0" smtClean="0"/>
              <a:t>2017: 156</a:t>
            </a:r>
          </a:p>
          <a:p>
            <a:r>
              <a:rPr lang="pt-BR" sz="1600" dirty="0" smtClean="0"/>
              <a:t>Diminuição de 3 cursos</a:t>
            </a:r>
            <a:endParaRPr lang="pt-BR" sz="16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549900" y="1356608"/>
            <a:ext cx="44196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 </a:t>
            </a:r>
            <a:r>
              <a:rPr lang="pt-BR" sz="1600" b="1" dirty="0" smtClean="0"/>
              <a:t>Matrículas - 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Aumento </a:t>
            </a:r>
            <a:r>
              <a:rPr lang="pt-BR" sz="1600" dirty="0"/>
              <a:t>de </a:t>
            </a:r>
            <a:r>
              <a:rPr lang="pt-BR" sz="1600" dirty="0" smtClean="0"/>
              <a:t>294 </a:t>
            </a:r>
            <a:r>
              <a:rPr lang="pt-BR" sz="1600" dirty="0"/>
              <a:t>matrículas de </a:t>
            </a:r>
            <a:r>
              <a:rPr lang="pt-BR" sz="1600" dirty="0" smtClean="0"/>
              <a:t>2016-2017;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Aumento de </a:t>
            </a:r>
            <a:r>
              <a:rPr lang="pt-BR" sz="1600" dirty="0"/>
              <a:t>2</a:t>
            </a:r>
            <a:r>
              <a:rPr lang="pt-BR" sz="1600" dirty="0" smtClean="0"/>
              <a:t>% de matrículas.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7.507 concluintes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algn="ctr"/>
            <a:r>
              <a:rPr lang="pt-BR" sz="1600" b="1" dirty="0" smtClean="0"/>
              <a:t>Cursos - FIC</a:t>
            </a:r>
          </a:p>
          <a:p>
            <a:r>
              <a:rPr lang="pt-BR" sz="1600" dirty="0" smtClean="0"/>
              <a:t>2016: 473</a:t>
            </a:r>
          </a:p>
          <a:p>
            <a:r>
              <a:rPr lang="pt-BR" sz="1600" dirty="0" smtClean="0"/>
              <a:t>2017: 424</a:t>
            </a:r>
          </a:p>
          <a:p>
            <a:r>
              <a:rPr lang="pt-BR" sz="1600" dirty="0" smtClean="0"/>
              <a:t>Diminuição de 49 cursos</a:t>
            </a:r>
            <a:endParaRPr lang="pt-BR" sz="1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61097" y="723872"/>
            <a:ext cx="7032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MATRÍCULAS FIC E TÉCNICO 2017</a:t>
            </a:r>
            <a:endParaRPr lang="pt-BR" sz="32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92" y="1308647"/>
            <a:ext cx="4438008" cy="300646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92" y="4444164"/>
            <a:ext cx="4438008" cy="293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9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359398" y="1382559"/>
            <a:ext cx="4109453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 </a:t>
            </a:r>
            <a:r>
              <a:rPr lang="pt-BR" sz="1400" b="1" dirty="0" smtClean="0"/>
              <a:t>Matrículas - Bacharelado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Aumento </a:t>
            </a:r>
            <a:r>
              <a:rPr lang="pt-BR" sz="1400" dirty="0"/>
              <a:t>de </a:t>
            </a:r>
            <a:r>
              <a:rPr lang="pt-BR" sz="1400" dirty="0" smtClean="0"/>
              <a:t>677 </a:t>
            </a:r>
            <a:r>
              <a:rPr lang="pt-BR" sz="1400" dirty="0"/>
              <a:t>matrículas de </a:t>
            </a:r>
            <a:r>
              <a:rPr lang="pt-BR" sz="1400" dirty="0" smtClean="0"/>
              <a:t>2016 a 2017;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Aumento de 31% de matrículas.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50 concluintes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b="1" dirty="0"/>
          </a:p>
          <a:p>
            <a:pPr algn="ctr"/>
            <a:r>
              <a:rPr lang="pt-BR" sz="1400" b="1" dirty="0" smtClean="0"/>
              <a:t>Cursos - Bacharelado</a:t>
            </a:r>
          </a:p>
          <a:p>
            <a:r>
              <a:rPr lang="pt-BR" sz="1400" dirty="0" smtClean="0"/>
              <a:t>2016: 16</a:t>
            </a:r>
          </a:p>
          <a:p>
            <a:r>
              <a:rPr lang="pt-BR" sz="1400" dirty="0" smtClean="0"/>
              <a:t>2017: 18</a:t>
            </a:r>
          </a:p>
          <a:p>
            <a:r>
              <a:rPr lang="pt-BR" sz="1400" dirty="0" smtClean="0"/>
              <a:t>Aumento de 2 cursos</a:t>
            </a:r>
            <a:endParaRPr lang="pt-BR" sz="1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59398" y="3549351"/>
            <a:ext cx="4109453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 </a:t>
            </a:r>
            <a:r>
              <a:rPr lang="pt-BR" sz="1400" b="1" dirty="0" smtClean="0"/>
              <a:t>Matrículas – Tecnologia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Aumento </a:t>
            </a:r>
            <a:r>
              <a:rPr lang="pt-BR" sz="1400" dirty="0"/>
              <a:t>de </a:t>
            </a:r>
            <a:r>
              <a:rPr lang="pt-BR" sz="1400" dirty="0" smtClean="0"/>
              <a:t>689 </a:t>
            </a:r>
            <a:r>
              <a:rPr lang="pt-BR" sz="1400" dirty="0"/>
              <a:t>matrículas de </a:t>
            </a:r>
            <a:r>
              <a:rPr lang="pt-BR" sz="1400" dirty="0" smtClean="0"/>
              <a:t>2016 a 2017;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Aumento de 29% de matrículas.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245 concluintes</a:t>
            </a:r>
          </a:p>
          <a:p>
            <a:pPr algn="ctr"/>
            <a:endParaRPr lang="pt-BR" sz="1400" b="1" dirty="0" smtClean="0"/>
          </a:p>
          <a:p>
            <a:pPr algn="ctr"/>
            <a:r>
              <a:rPr lang="pt-BR" sz="1400" b="1" dirty="0" smtClean="0"/>
              <a:t>Cursos - Tecnologia</a:t>
            </a:r>
          </a:p>
          <a:p>
            <a:r>
              <a:rPr lang="pt-BR" sz="1400" dirty="0" smtClean="0"/>
              <a:t>2016: 24</a:t>
            </a:r>
          </a:p>
          <a:p>
            <a:r>
              <a:rPr lang="pt-BR" sz="1400" dirty="0" smtClean="0"/>
              <a:t>2017: 26</a:t>
            </a:r>
          </a:p>
          <a:p>
            <a:r>
              <a:rPr lang="pt-BR" sz="1400" dirty="0"/>
              <a:t>Aumento de 2 </a:t>
            </a:r>
            <a:r>
              <a:rPr lang="pt-BR" sz="1400" dirty="0" smtClean="0"/>
              <a:t>cursos</a:t>
            </a:r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359398" y="5648033"/>
            <a:ext cx="410945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 </a:t>
            </a:r>
            <a:r>
              <a:rPr lang="pt-BR" sz="1400" b="1" dirty="0" smtClean="0"/>
              <a:t>Matrículas - Licenciatura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Aumento </a:t>
            </a:r>
            <a:r>
              <a:rPr lang="pt-BR" sz="1400" dirty="0"/>
              <a:t>de </a:t>
            </a:r>
            <a:r>
              <a:rPr lang="pt-BR" sz="1400" dirty="0" smtClean="0"/>
              <a:t>184 </a:t>
            </a:r>
            <a:r>
              <a:rPr lang="pt-BR" sz="1400" dirty="0"/>
              <a:t>matrículas de </a:t>
            </a:r>
            <a:r>
              <a:rPr lang="pt-BR" sz="1400" dirty="0" smtClean="0"/>
              <a:t>2016 a 2017;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Aumento de 43% de matrículas.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19 concluintes</a:t>
            </a:r>
          </a:p>
          <a:p>
            <a:pPr algn="ctr"/>
            <a:r>
              <a:rPr lang="pt-BR" sz="1400" b="1" dirty="0" smtClean="0"/>
              <a:t>Cursos - Licenciatura</a:t>
            </a:r>
          </a:p>
          <a:p>
            <a:r>
              <a:rPr lang="pt-BR" sz="1400" dirty="0" smtClean="0"/>
              <a:t>2016: 7</a:t>
            </a:r>
          </a:p>
          <a:p>
            <a:r>
              <a:rPr lang="pt-BR" sz="1400" dirty="0" smtClean="0"/>
              <a:t>2017: 10</a:t>
            </a:r>
          </a:p>
          <a:p>
            <a:r>
              <a:rPr lang="pt-BR" sz="1400" dirty="0"/>
              <a:t>Aumento de </a:t>
            </a:r>
            <a:r>
              <a:rPr lang="pt-BR" sz="1400" dirty="0" smtClean="0"/>
              <a:t>3 cursos</a:t>
            </a:r>
            <a:endParaRPr lang="pt-BR" sz="1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561097" y="723872"/>
            <a:ext cx="800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MATRÍCULAS GRADUAÇÃO 2017</a:t>
            </a:r>
            <a:endParaRPr lang="pt-BR" sz="28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93" y="1335973"/>
            <a:ext cx="3382090" cy="199793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793" y="3422789"/>
            <a:ext cx="3382090" cy="199793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793" y="5527860"/>
            <a:ext cx="3382090" cy="199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0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499101" y="1629212"/>
            <a:ext cx="4342731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 </a:t>
            </a:r>
            <a:r>
              <a:rPr lang="pt-BR" sz="1600" b="1" dirty="0" smtClean="0"/>
              <a:t>Matrículas - Especialização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Aumento </a:t>
            </a:r>
            <a:r>
              <a:rPr lang="pt-BR" sz="1600" dirty="0"/>
              <a:t>de </a:t>
            </a:r>
            <a:r>
              <a:rPr lang="pt-BR" sz="1600" dirty="0" smtClean="0"/>
              <a:t>2531 </a:t>
            </a:r>
            <a:r>
              <a:rPr lang="pt-BR" sz="1600" dirty="0"/>
              <a:t>matrículas </a:t>
            </a:r>
            <a:r>
              <a:rPr lang="pt-BR" sz="1600" dirty="0" smtClean="0"/>
              <a:t>2016-2017;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Aumento de 247% de matrículas.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418 concluintes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algn="ctr"/>
            <a:r>
              <a:rPr lang="pt-BR" sz="1600" b="1" dirty="0" smtClean="0"/>
              <a:t>Cursos </a:t>
            </a:r>
            <a:r>
              <a:rPr lang="pt-BR" sz="1600" b="1" dirty="0"/>
              <a:t>- Especialização</a:t>
            </a:r>
            <a:endParaRPr lang="pt-BR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2016: 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2017: 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Aumento de </a:t>
            </a:r>
            <a:r>
              <a:rPr lang="pt-BR" sz="1600" dirty="0" smtClean="0"/>
              <a:t>14 </a:t>
            </a:r>
            <a:r>
              <a:rPr lang="pt-BR" sz="1600" dirty="0"/>
              <a:t>cursos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16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499101" y="4487463"/>
            <a:ext cx="4342731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 </a:t>
            </a:r>
            <a:r>
              <a:rPr lang="pt-BR" sz="1600" b="1" dirty="0" smtClean="0"/>
              <a:t>Matrículas – Mestrado Profissional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Aumento </a:t>
            </a:r>
            <a:r>
              <a:rPr lang="pt-BR" sz="1600" dirty="0"/>
              <a:t>de </a:t>
            </a:r>
            <a:r>
              <a:rPr lang="pt-BR" sz="1600" dirty="0" smtClean="0"/>
              <a:t>41 </a:t>
            </a:r>
            <a:r>
              <a:rPr lang="pt-BR" sz="1600" dirty="0"/>
              <a:t>matrículas de </a:t>
            </a:r>
            <a:r>
              <a:rPr lang="pt-BR" sz="1600" dirty="0" smtClean="0"/>
              <a:t>2016-2017;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Aumento de 48% de matrículas.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24 concluintes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algn="ctr"/>
            <a:r>
              <a:rPr lang="pt-BR" sz="1600" b="1" dirty="0" smtClean="0"/>
              <a:t>Cursos </a:t>
            </a:r>
            <a:r>
              <a:rPr lang="pt-BR" sz="1600" b="1" dirty="0"/>
              <a:t>- Mestrado </a:t>
            </a:r>
            <a:r>
              <a:rPr lang="pt-BR" sz="1600" b="1" dirty="0" smtClean="0"/>
              <a:t>Profissional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2016: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2017: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Aumento de 2</a:t>
            </a:r>
            <a:r>
              <a:rPr lang="pt-BR" sz="1600" dirty="0" smtClean="0"/>
              <a:t> </a:t>
            </a:r>
            <a:r>
              <a:rPr lang="pt-BR" sz="1600" dirty="0"/>
              <a:t>cursos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1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561097" y="723872"/>
            <a:ext cx="800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MATRÍCULAS PÓS GRADUAÇÃO 2017</a:t>
            </a:r>
            <a:endParaRPr lang="pt-BR" sz="28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61" y="1475144"/>
            <a:ext cx="4429124" cy="261646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61" y="4413467"/>
            <a:ext cx="4429124" cy="261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2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3" y="1576662"/>
            <a:ext cx="9545382" cy="20481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91" y="3982453"/>
            <a:ext cx="4381436" cy="25627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0" y="3982451"/>
            <a:ext cx="4569518" cy="256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532356"/>
              </p:ext>
            </p:extLst>
          </p:nvPr>
        </p:nvGraphicFramePr>
        <p:xfrm>
          <a:off x="850900" y="1422389"/>
          <a:ext cx="8724899" cy="5765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2500"/>
                <a:gridCol w="2476500"/>
                <a:gridCol w="939800"/>
                <a:gridCol w="1208095"/>
                <a:gridCol w="939002"/>
                <a:gridCol w="939002"/>
              </a:tblGrid>
              <a:tr h="5713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>
                          <a:effectLst/>
                        </a:rPr>
                        <a:t>Câmpus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Aluno Equivalente - </a:t>
                      </a:r>
                      <a:r>
                        <a:rPr lang="pt-BR" sz="1400" b="1" u="none" strike="noStrike" dirty="0" err="1">
                          <a:effectLst/>
                        </a:rPr>
                        <a:t>AEq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Matrículas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Concluintes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Matriculas em curso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Evadidos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effectLst/>
                        </a:rPr>
                        <a:t>Araranguá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939,00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1.103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178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711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214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effectLst/>
                        </a:rPr>
                        <a:t>Caçador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787,73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1.905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557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754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594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effectLst/>
                        </a:rPr>
                        <a:t>Canoinhas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774,24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1.301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469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455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377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effectLst/>
                        </a:rPr>
                        <a:t>CERFEAD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879,07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5.062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1.870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1.423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1.769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effectLst/>
                        </a:rPr>
                        <a:t>Chapecó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1.129,72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1.260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270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798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192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effectLst/>
                        </a:rPr>
                        <a:t>Criciúma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1.249,05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2.466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641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1.028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797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effectLst/>
                        </a:rPr>
                        <a:t>Florianópolis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6.725,90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7.591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1.106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5.090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1.395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effectLst/>
                        </a:rPr>
                        <a:t>Florianópolis - Continente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924,34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1.730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729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414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587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effectLst/>
                        </a:rPr>
                        <a:t>Garopaba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435,93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1.149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343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284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522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effectLst/>
                        </a:rPr>
                        <a:t>Gaspar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1.559,83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1.985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318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1.323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344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effectLst/>
                        </a:rPr>
                        <a:t>Itajaí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1.059,06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1.289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281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623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385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effectLst/>
                        </a:rPr>
                        <a:t>Jaraguá do Sul - Centro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952,78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1.170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342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534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294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 dirty="0">
                          <a:effectLst/>
                        </a:rPr>
                        <a:t>Jaraguá do Sul - RAU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1.264,62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1.772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549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770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453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effectLst/>
                        </a:rPr>
                        <a:t>Joinville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1.768,89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1.652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230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1.221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201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effectLst/>
                        </a:rPr>
                        <a:t>Lages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1.464,62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1.817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428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957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432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effectLst/>
                        </a:rPr>
                        <a:t>Palhoça-Bilíngue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667,40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1.285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363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467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455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effectLst/>
                        </a:rPr>
                        <a:t>São Carlos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158,67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918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439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138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341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effectLst/>
                        </a:rPr>
                        <a:t>São José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1.440,76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1.678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412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802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464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effectLst/>
                        </a:rPr>
                        <a:t>São Lourenço do Oeste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119,47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474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193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58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223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effectLst/>
                        </a:rPr>
                        <a:t>São Miguel do Oeste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758,38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1.204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443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467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294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effectLst/>
                        </a:rPr>
                        <a:t>Tubarão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355,12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1.096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345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307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444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effectLst/>
                        </a:rPr>
                        <a:t>Urupema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186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36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116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34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effectLst/>
                        </a:rPr>
                        <a:t>Xanxerê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432,39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921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369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effectLst/>
                        </a:rPr>
                        <a:t>331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effectLst/>
                        </a:rPr>
                        <a:t>221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6434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effectLst/>
                        </a:rPr>
                        <a:t>Total Geral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25.942,83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effectLst/>
                        </a:rPr>
                        <a:t>41.014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effectLst/>
                        </a:rPr>
                        <a:t>10.911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effectLst/>
                        </a:rPr>
                        <a:t>19.071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effectLst/>
                        </a:rPr>
                        <a:t>11.032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920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708</Words>
  <Application>Microsoft Office PowerPoint</Application>
  <PresentationFormat>Personalizar</PresentationFormat>
  <Paragraphs>379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DejaVu Sans</vt:lpstr>
      <vt:lpstr>StarSymbol</vt:lpstr>
      <vt:lpstr>Times New Roman</vt:lpstr>
      <vt:lpstr>Office Theme</vt:lpstr>
      <vt:lpstr>Série Histórica Anuário Estatístico: análises dos anos de 2013 a 2017</vt:lpstr>
      <vt:lpstr>Apresentação do PowerPoint</vt:lpstr>
      <vt:lpstr>Quadro comparativo 2014 a 2017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https://public.tableau.com/profile/estatisticasifsc#!/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Bortoli Mariano</dc:creator>
  <cp:lastModifiedBy>Eduardo Bortoli Mariano</cp:lastModifiedBy>
  <cp:revision>40</cp:revision>
  <dcterms:modified xsi:type="dcterms:W3CDTF">2018-02-19T12:23:37Z</dcterms:modified>
</cp:coreProperties>
</file>