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2"/>
    <p:sldId id="272" r:id="rId3"/>
    <p:sldId id="275" r:id="rId4"/>
    <p:sldId id="259" r:id="rId5"/>
    <p:sldId id="269" r:id="rId6"/>
    <p:sldId id="271" r:id="rId7"/>
    <p:sldId id="270" r:id="rId8"/>
    <p:sldId id="279" r:id="rId9"/>
    <p:sldId id="277" r:id="rId10"/>
    <p:sldId id="278" r:id="rId11"/>
    <p:sldId id="276" r:id="rId12"/>
  </p:sldIdLst>
  <p:sldSz cx="10080625" cy="7559675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147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1584000" y="945360"/>
            <a:ext cx="799164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360000" y="2592000"/>
            <a:ext cx="9216000" cy="2048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360000" y="4835160"/>
            <a:ext cx="9216000" cy="2048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584000" y="945360"/>
            <a:ext cx="799164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360000" y="2592000"/>
            <a:ext cx="4497120" cy="2048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082480" y="2592000"/>
            <a:ext cx="4497120" cy="2048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82480" y="4835160"/>
            <a:ext cx="4497120" cy="2048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360000" y="4835160"/>
            <a:ext cx="4497120" cy="2048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1584000" y="945360"/>
            <a:ext cx="799164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360000" y="2592000"/>
            <a:ext cx="9216000" cy="429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360000" y="2592000"/>
            <a:ext cx="9216000" cy="429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8" name="Imagem 37"/>
          <p:cNvPicPr/>
          <p:nvPr/>
        </p:nvPicPr>
        <p:blipFill>
          <a:blip r:embed="rId2"/>
          <a:stretch/>
        </p:blipFill>
        <p:spPr>
          <a:xfrm>
            <a:off x="2277000" y="2592000"/>
            <a:ext cx="5381640" cy="4294080"/>
          </a:xfrm>
          <a:prstGeom prst="rect">
            <a:avLst/>
          </a:prstGeom>
          <a:ln>
            <a:noFill/>
          </a:ln>
        </p:spPr>
      </p:pic>
      <p:pic>
        <p:nvPicPr>
          <p:cNvPr id="39" name="Imagem 38"/>
          <p:cNvPicPr/>
          <p:nvPr/>
        </p:nvPicPr>
        <p:blipFill>
          <a:blip r:embed="rId2"/>
          <a:stretch/>
        </p:blipFill>
        <p:spPr>
          <a:xfrm>
            <a:off x="2277000" y="2592000"/>
            <a:ext cx="5381640" cy="4294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60078" y="1237197"/>
            <a:ext cx="7560469" cy="2631887"/>
          </a:xfrm>
        </p:spPr>
        <p:txBody>
          <a:bodyPr anchor="b"/>
          <a:lstStyle>
            <a:lvl1pPr algn="ctr">
              <a:defRPr sz="496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60078" y="3970580"/>
            <a:ext cx="7560469" cy="1825171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95" indent="0" algn="ctr">
              <a:buNone/>
              <a:defRPr sz="1654"/>
            </a:lvl2pPr>
            <a:lvl3pPr marL="755988" indent="0" algn="ctr">
              <a:buNone/>
              <a:defRPr sz="1488"/>
            </a:lvl3pPr>
            <a:lvl4pPr marL="1133983" indent="0" algn="ctr">
              <a:buNone/>
              <a:defRPr sz="1323"/>
            </a:lvl4pPr>
            <a:lvl5pPr marL="1511977" indent="0" algn="ctr">
              <a:buNone/>
              <a:defRPr sz="1323"/>
            </a:lvl5pPr>
            <a:lvl6pPr marL="1889971" indent="0" algn="ctr">
              <a:buNone/>
              <a:defRPr sz="1323"/>
            </a:lvl6pPr>
            <a:lvl7pPr marL="2267964" indent="0" algn="ctr">
              <a:buNone/>
              <a:defRPr sz="1323"/>
            </a:lvl7pPr>
            <a:lvl8pPr marL="2645958" indent="0" algn="ctr">
              <a:buNone/>
              <a:defRPr sz="1323"/>
            </a:lvl8pPr>
            <a:lvl9pPr marL="3023953" indent="0" algn="ctr">
              <a:buNone/>
              <a:defRPr sz="1323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5AB68-F139-4798-A3CF-D0BFE14FF989}" type="datetimeFigureOut">
              <a:rPr lang="pt-BR" smtClean="0"/>
              <a:t>19/02/2018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4F5C-4E2F-4AD0-B87F-9041A32CB9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0128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584000" y="945360"/>
            <a:ext cx="799164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360000" y="2592000"/>
            <a:ext cx="9216000" cy="429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584000" y="945360"/>
            <a:ext cx="799164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360000" y="2592000"/>
            <a:ext cx="9216000" cy="429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584000" y="945360"/>
            <a:ext cx="799164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360000" y="2592000"/>
            <a:ext cx="4497120" cy="429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5082480" y="2592000"/>
            <a:ext cx="4497120" cy="429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584000" y="945360"/>
            <a:ext cx="799164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1584000" y="945360"/>
            <a:ext cx="7991640" cy="5853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584000" y="945360"/>
            <a:ext cx="799164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360000" y="2592000"/>
            <a:ext cx="4497120" cy="2048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360000" y="4835160"/>
            <a:ext cx="4497120" cy="2048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082480" y="2592000"/>
            <a:ext cx="4497120" cy="429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584000" y="945360"/>
            <a:ext cx="799164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360000" y="2592000"/>
            <a:ext cx="4497120" cy="429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082480" y="2592000"/>
            <a:ext cx="4497120" cy="2048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82480" y="4835160"/>
            <a:ext cx="4497120" cy="2048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1584000" y="945360"/>
            <a:ext cx="799164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60000" y="2592000"/>
            <a:ext cx="4497120" cy="2048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82480" y="2592000"/>
            <a:ext cx="4497120" cy="2048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360000" y="4835160"/>
            <a:ext cx="9216000" cy="2048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/>
          <p:nvPr/>
        </p:nvPicPr>
        <p:blipFill>
          <a:blip r:embed="rId15"/>
          <a:stretch/>
        </p:blipFill>
        <p:spPr>
          <a:xfrm>
            <a:off x="360" y="0"/>
            <a:ext cx="10079640" cy="7121160"/>
          </a:xfrm>
          <a:prstGeom prst="rect">
            <a:avLst/>
          </a:prstGeom>
          <a:ln>
            <a:noFill/>
          </a:ln>
        </p:spPr>
      </p:pic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584000" y="945360"/>
            <a:ext cx="799164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t-BR" sz="4400" b="1">
                <a:latin typeface="Arial"/>
              </a:rPr>
              <a:t>Clique para editar o formato do texto do título</a:t>
            </a:r>
            <a:endParaRPr/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360000" y="2592000"/>
            <a:ext cx="9216000" cy="42940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pt-BR" sz="3200">
                <a:latin typeface="Arial"/>
              </a:rPr>
              <a:t>Clique para editar o formato do texto da estrutura de tópicos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pt-BR" sz="2800">
                <a:latin typeface="Arial"/>
              </a:rPr>
              <a:t>2.º Nível da estrutura de tópicos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pt-BR" sz="2389">
                <a:latin typeface="Arial"/>
              </a:rPr>
              <a:t>3.º Nível da estrutura de tópicos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pt-BR" sz="2000">
                <a:latin typeface="Arial"/>
              </a:rPr>
              <a:t>4.º Nível da estrutura de tópicos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pt-BR" sz="2000">
                <a:latin typeface="Arial"/>
              </a:rPr>
              <a:t>5.º Nível da estrutura de tópicos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pt-BR" sz="2000">
                <a:latin typeface="Arial"/>
              </a:rPr>
              <a:t>6.º Nível da estrutura de tópicos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pt-BR" sz="2000">
                <a:latin typeface="Arial"/>
              </a:rPr>
              <a:t>7.º Nível da estrutura de tópicos</a:t>
            </a:r>
            <a:endParaRPr/>
          </a:p>
        </p:txBody>
      </p:sp>
      <p:sp>
        <p:nvSpPr>
          <p:cNvPr id="3" name="PlaceHolder 3"/>
          <p:cNvSpPr>
            <a:spLocks noGrp="1"/>
          </p:cNvSpPr>
          <p:nvPr>
            <p:ph type="dt"/>
          </p:nvPr>
        </p:nvSpPr>
        <p:spPr>
          <a:xfrm>
            <a:off x="504000" y="6886080"/>
            <a:ext cx="2348280" cy="52128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pt-BR" sz="1400">
                <a:latin typeface="Times New Roman"/>
              </a:rPr>
              <a:t>&lt;data/hora&gt;</a:t>
            </a:r>
            <a:endParaRPr/>
          </a:p>
        </p:txBody>
      </p:sp>
      <p:sp>
        <p:nvSpPr>
          <p:cNvPr id="4" name="PlaceHolder 4"/>
          <p:cNvSpPr>
            <a:spLocks noGrp="1"/>
          </p:cNvSpPr>
          <p:nvPr>
            <p:ph type="ftr"/>
          </p:nvPr>
        </p:nvSpPr>
        <p:spPr>
          <a:xfrm>
            <a:off x="3447360" y="6886080"/>
            <a:ext cx="3195000" cy="521280"/>
          </a:xfrm>
          <a:prstGeom prst="rect">
            <a:avLst/>
          </a:prstGeom>
        </p:spPr>
        <p:txBody>
          <a:bodyPr lIns="0" tIns="0" rIns="0" bIns="0"/>
          <a:lstStyle/>
          <a:p>
            <a:pPr algn="ctr"/>
            <a:r>
              <a:rPr lang="pt-BR" sz="1400">
                <a:latin typeface="Times New Roman"/>
              </a:rPr>
              <a:t>&lt;rodapé&gt;</a:t>
            </a:r>
            <a:endParaRPr/>
          </a:p>
        </p:txBody>
      </p:sp>
      <p:sp>
        <p:nvSpPr>
          <p:cNvPr id="5" name="PlaceHolder 5"/>
          <p:cNvSpPr>
            <a:spLocks noGrp="1"/>
          </p:cNvSpPr>
          <p:nvPr>
            <p:ph type="sldNum"/>
          </p:nvPr>
        </p:nvSpPr>
        <p:spPr>
          <a:xfrm>
            <a:off x="7227360" y="6886080"/>
            <a:ext cx="2348280" cy="52128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fld id="{1A78CCAE-75EF-4633-9734-523384E1FCB0}" type="slidenum">
              <a:rPr lang="pt-BR" sz="1400">
                <a:latin typeface="Times New Roman"/>
              </a:rPr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public.tableau.com/profile/estatisticasifsc#!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93295" y="2311603"/>
            <a:ext cx="9144697" cy="1682113"/>
          </a:xfrm>
        </p:spPr>
        <p:txBody>
          <a:bodyPr vert="horz" lIns="75605" tIns="37802" rIns="75605" bIns="37802" rtlCol="0" anchor="ctr">
            <a:noAutofit/>
          </a:bodyPr>
          <a:lstStyle/>
          <a:p>
            <a:r>
              <a:rPr lang="pt-BR" sz="3969" b="1" dirty="0">
                <a:solidFill>
                  <a:srgbClr val="00B050"/>
                </a:solidFill>
              </a:rPr>
              <a:t>Série Histórica Anuário Estatístico: análises dos anos de </a:t>
            </a:r>
            <a:r>
              <a:rPr lang="pt-BR" sz="3969" b="1" dirty="0" smtClean="0">
                <a:solidFill>
                  <a:srgbClr val="00B050"/>
                </a:solidFill>
              </a:rPr>
              <a:t>2013 a 2017</a:t>
            </a:r>
            <a:endParaRPr lang="pt-BR" sz="3969" b="1" dirty="0">
              <a:solidFill>
                <a:srgbClr val="00B05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77517" y="4308210"/>
            <a:ext cx="9168062" cy="661541"/>
          </a:xfrm>
        </p:spPr>
        <p:txBody>
          <a:bodyPr>
            <a:noAutofit/>
          </a:bodyPr>
          <a:lstStyle/>
          <a:p>
            <a:r>
              <a:rPr lang="pt-BR" sz="2976" b="1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Produção de estatística educacional para o IFSC</a:t>
            </a: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4427622" y="5555403"/>
            <a:ext cx="5653004" cy="219755"/>
          </a:xfrm>
          <a:prstGeom prst="rect">
            <a:avLst/>
          </a:prstGeom>
        </p:spPr>
        <p:txBody>
          <a:bodyPr vert="horz" lIns="75605" tIns="37802" rIns="75605" bIns="37802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88" b="1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Eduardo Bortoli Mariano</a:t>
            </a:r>
          </a:p>
          <a:p>
            <a:r>
              <a:rPr lang="pt-BR" sz="1488" b="1" dirty="0" smtClean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Diretoria de Estatísticas </a:t>
            </a:r>
            <a:r>
              <a:rPr lang="pt-BR" sz="1488" b="1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e Informações Acadêmicas</a:t>
            </a:r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289245" y="6125301"/>
            <a:ext cx="2107768" cy="323610"/>
          </a:xfrm>
          <a:prstGeom prst="rect">
            <a:avLst/>
          </a:prstGeom>
        </p:spPr>
        <p:txBody>
          <a:bodyPr vert="horz" lIns="75605" tIns="37802" rIns="75605" bIns="37802" rtlCol="0">
            <a:normAutofit lnSpcReduction="10000"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984" dirty="0" smtClean="0">
                <a:solidFill>
                  <a:srgbClr val="00B050"/>
                </a:solidFill>
              </a:rPr>
              <a:t>fevereiro/2018</a:t>
            </a:r>
            <a:endParaRPr lang="pt-BR" sz="1984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56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385316"/>
              </p:ext>
            </p:extLst>
          </p:nvPr>
        </p:nvGraphicFramePr>
        <p:xfrm>
          <a:off x="419100" y="1816101"/>
          <a:ext cx="9385299" cy="4673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09292"/>
                <a:gridCol w="1414908"/>
                <a:gridCol w="1612900"/>
                <a:gridCol w="1485900"/>
                <a:gridCol w="1996161"/>
                <a:gridCol w="1166138"/>
              </a:tblGrid>
              <a:tr h="6231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 smtClean="0">
                          <a:effectLst/>
                        </a:rPr>
                        <a:t>Tipo de Curso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 err="1" smtClean="0">
                          <a:effectLst/>
                        </a:rPr>
                        <a:t>AEq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 smtClean="0">
                          <a:effectLst/>
                        </a:rPr>
                        <a:t>Matrículas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 smtClean="0">
                          <a:effectLst/>
                        </a:rPr>
                        <a:t>Concluintes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 smtClean="0">
                          <a:effectLst/>
                        </a:rPr>
                        <a:t>Matriculas </a:t>
                      </a:r>
                      <a:r>
                        <a:rPr lang="pt-BR" sz="1600" b="1" u="none" strike="noStrike" dirty="0">
                          <a:effectLst/>
                        </a:rPr>
                        <a:t>em curso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 smtClean="0">
                          <a:effectLst/>
                        </a:rPr>
                        <a:t>Evadidos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311573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Bacharelado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2961,05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2.819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2.483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286</a:t>
                      </a:r>
                    </a:p>
                  </a:txBody>
                  <a:tcPr marL="0" marR="0" marT="0" marB="0" anchor="b"/>
                </a:tc>
              </a:tr>
              <a:tr h="6231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Especialização (lato sensu)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799,65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3.554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2.690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446</a:t>
                      </a:r>
                    </a:p>
                  </a:txBody>
                  <a:tcPr marL="0" marR="0" marT="0" marB="0" anchor="b"/>
                </a:tc>
              </a:tr>
              <a:tr h="6231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FIC (Formação Continuada)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687,39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1.212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453</a:t>
                      </a:r>
                    </a:p>
                  </a:txBody>
                  <a:tcPr marL="0" marR="0" marT="0" marB="0" anchor="b"/>
                </a:tc>
              </a:tr>
              <a:tr h="6231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FIC (Formação Inicial)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1413,96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14.529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7.089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6.634</a:t>
                      </a:r>
                    </a:p>
                  </a:txBody>
                  <a:tcPr marL="0" marR="0" marT="0" marB="0" anchor="b"/>
                </a:tc>
              </a:tr>
              <a:tr h="311573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Licenciatura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573,84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</a:t>
                      </a:r>
                    </a:p>
                  </a:txBody>
                  <a:tcPr marL="0" marR="0" marT="0" marB="0" anchor="b"/>
                </a:tc>
              </a:tr>
              <a:tr h="6231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Mestrado profissional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28,35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b"/>
                </a:tc>
              </a:tr>
              <a:tr h="311573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Técnico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16599,20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15.109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2.648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9.850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2.611</a:t>
                      </a:r>
                    </a:p>
                  </a:txBody>
                  <a:tcPr marL="0" marR="0" marT="0" marB="0" anchor="b"/>
                </a:tc>
              </a:tr>
              <a:tr h="311573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Tecnologia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2879,39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3.052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2.288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519</a:t>
                      </a:r>
                    </a:p>
                  </a:txBody>
                  <a:tcPr marL="0" marR="0" marT="0" marB="0" anchor="b"/>
                </a:tc>
              </a:tr>
              <a:tr h="311573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u="none" strike="noStrike" dirty="0">
                          <a:effectLst/>
                        </a:rPr>
                        <a:t>Total Geral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25942,83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41.014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10.911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19.071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11.032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0450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/>
          <p:cNvSpPr>
            <a:spLocks noGrp="1"/>
          </p:cNvSpPr>
          <p:nvPr>
            <p:ph type="title"/>
          </p:nvPr>
        </p:nvSpPr>
        <p:spPr>
          <a:xfrm>
            <a:off x="738492" y="2480326"/>
            <a:ext cx="8694539" cy="923274"/>
          </a:xfrm>
        </p:spPr>
        <p:txBody>
          <a:bodyPr>
            <a:normAutofit/>
          </a:bodyPr>
          <a:lstStyle/>
          <a:p>
            <a:pPr algn="ctr"/>
            <a:r>
              <a:rPr lang="pt-BR" sz="2400" b="1" dirty="0">
                <a:hlinkClick r:id="rId2"/>
              </a:rPr>
              <a:t>https://public.tableau.com/profile/estatisticasifsc#!/</a:t>
            </a:r>
            <a:endParaRPr lang="pt-BR" sz="24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1861632" y="1536700"/>
            <a:ext cx="70324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/>
              <a:t>Página DEIA no Tableau</a:t>
            </a:r>
            <a:endParaRPr lang="pt-BR" sz="40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1216566" y="3639340"/>
            <a:ext cx="83225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pt-BR" sz="4000" b="1" dirty="0" smtClean="0"/>
              <a:t>Anuários 2018, 2017 e 2016.</a:t>
            </a:r>
          </a:p>
          <a:p>
            <a:pPr marL="742950" indent="-742950">
              <a:buAutoNum type="arabicPeriod"/>
            </a:pPr>
            <a:r>
              <a:rPr lang="pt-BR" sz="4000" b="1" dirty="0" smtClean="0"/>
              <a:t>Série Histórica 2013 a 2017.</a:t>
            </a:r>
            <a:endParaRPr lang="pt-BR" sz="4000" b="1" dirty="0"/>
          </a:p>
        </p:txBody>
      </p:sp>
    </p:spTree>
    <p:extLst>
      <p:ext uri="{BB962C8B-B14F-4D97-AF65-F5344CB8AC3E}">
        <p14:creationId xmlns:p14="http://schemas.microsoft.com/office/powerpoint/2010/main" val="4021729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082450"/>
              </p:ext>
            </p:extLst>
          </p:nvPr>
        </p:nvGraphicFramePr>
        <p:xfrm>
          <a:off x="445169" y="5275181"/>
          <a:ext cx="9264315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0524"/>
                <a:gridCol w="2240029"/>
                <a:gridCol w="3042013"/>
                <a:gridCol w="2101749"/>
              </a:tblGrid>
              <a:tr h="396529">
                <a:tc gridSpan="4">
                  <a:txBody>
                    <a:bodyPr/>
                    <a:lstStyle/>
                    <a:p>
                      <a:pPr algn="ctr"/>
                      <a:r>
                        <a:rPr lang="pt-BR" sz="1600" baseline="0" dirty="0" smtClean="0">
                          <a:solidFill>
                            <a:schemeClr val="tx1"/>
                          </a:solidFill>
                        </a:rPr>
                        <a:t>TOTAL DE </a:t>
                      </a:r>
                      <a:r>
                        <a:rPr lang="pt-BR" sz="1600" baseline="0" dirty="0" smtClean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</a:rPr>
                        <a:t>MATRÍCULAS</a:t>
                      </a:r>
                      <a:r>
                        <a:rPr lang="pt-BR" sz="160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pt-BR" sz="1600" baseline="0" dirty="0" smtClean="0">
                          <a:solidFill>
                            <a:schemeClr val="accent1"/>
                          </a:solidFill>
                        </a:rPr>
                        <a:t>MATRÍCULAS EM CURSO</a:t>
                      </a:r>
                      <a:r>
                        <a:rPr lang="pt-BR" sz="160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pt-BR" sz="160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CONCLUINTES </a:t>
                      </a:r>
                      <a:r>
                        <a:rPr lang="pt-BR" sz="1600" baseline="0" dirty="0" smtClean="0">
                          <a:solidFill>
                            <a:schemeClr val="tx1"/>
                          </a:solidFill>
                        </a:rPr>
                        <a:t>E </a:t>
                      </a:r>
                      <a:r>
                        <a:rPr lang="pt-BR" sz="1600" baseline="0" dirty="0" smtClean="0">
                          <a:solidFill>
                            <a:srgbClr val="FF0000"/>
                          </a:solidFill>
                        </a:rPr>
                        <a:t>EVADIDOS</a:t>
                      </a:r>
                      <a:r>
                        <a:rPr lang="pt-BR" sz="1600" baseline="0" dirty="0" smtClean="0">
                          <a:solidFill>
                            <a:schemeClr val="tx1"/>
                          </a:solidFill>
                        </a:rPr>
                        <a:t> POR NÍVEL DE ENSINO EM 2017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272818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tx1"/>
                          </a:solidFill>
                        </a:rPr>
                        <a:t>FIC</a:t>
                      </a:r>
                      <a:endParaRPr lang="pt-BR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tx1"/>
                          </a:solidFill>
                        </a:rPr>
                        <a:t>TÉCNICO</a:t>
                      </a:r>
                      <a:endParaRPr lang="pt-BR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tx1"/>
                          </a:solidFill>
                        </a:rPr>
                        <a:t>GRADUAÇÃO</a:t>
                      </a:r>
                      <a:endParaRPr lang="pt-BR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tx1"/>
                          </a:solidFill>
                        </a:rPr>
                        <a:t>PÓS</a:t>
                      </a:r>
                      <a:endParaRPr lang="pt-BR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2818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bg1"/>
                          </a:solidFill>
                        </a:rPr>
                        <a:t>15.741</a:t>
                      </a:r>
                      <a:endParaRPr lang="pt-B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bg1"/>
                          </a:solidFill>
                        </a:rPr>
                        <a:t>15.109</a:t>
                      </a:r>
                      <a:endParaRPr lang="pt-B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bg1"/>
                          </a:solidFill>
                        </a:rPr>
                        <a:t>6.484</a:t>
                      </a:r>
                      <a:endParaRPr lang="pt-B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bg1"/>
                          </a:solidFill>
                        </a:rPr>
                        <a:t>3.680</a:t>
                      </a:r>
                      <a:endParaRPr lang="pt-B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272818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bg1"/>
                          </a:solidFill>
                        </a:rPr>
                        <a:t>1.147</a:t>
                      </a:r>
                      <a:endParaRPr lang="pt-B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bg1"/>
                          </a:solidFill>
                        </a:rPr>
                        <a:t>9.850</a:t>
                      </a:r>
                      <a:endParaRPr lang="pt-B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bg1"/>
                          </a:solidFill>
                        </a:rPr>
                        <a:t>5.283</a:t>
                      </a:r>
                      <a:endParaRPr lang="pt-B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bg1"/>
                          </a:solidFill>
                        </a:rPr>
                        <a:t>2.791</a:t>
                      </a:r>
                      <a:endParaRPr lang="pt-B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272818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bg1"/>
                          </a:solidFill>
                        </a:rPr>
                        <a:t>7.507</a:t>
                      </a:r>
                      <a:endParaRPr lang="pt-B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bg1"/>
                          </a:solidFill>
                        </a:rPr>
                        <a:t>2.648</a:t>
                      </a:r>
                      <a:endParaRPr lang="pt-B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bg1"/>
                          </a:solidFill>
                        </a:rPr>
                        <a:t>314</a:t>
                      </a:r>
                      <a:endParaRPr lang="pt-B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bg1"/>
                          </a:solidFill>
                        </a:rPr>
                        <a:t>442</a:t>
                      </a:r>
                      <a:endParaRPr lang="pt-B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272818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bg1"/>
                          </a:solidFill>
                        </a:rPr>
                        <a:t>7.087</a:t>
                      </a:r>
                      <a:endParaRPr lang="pt-B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bg1"/>
                          </a:solidFill>
                        </a:rPr>
                        <a:t>2.611</a:t>
                      </a:r>
                      <a:endParaRPr lang="pt-B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bg1"/>
                          </a:solidFill>
                        </a:rPr>
                        <a:t>887</a:t>
                      </a:r>
                      <a:endParaRPr lang="pt-B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bg1"/>
                          </a:solidFill>
                        </a:rPr>
                        <a:t>447</a:t>
                      </a:r>
                      <a:endParaRPr lang="pt-B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12" name="CaixaDeTexto 11"/>
          <p:cNvSpPr txBox="1"/>
          <p:nvPr/>
        </p:nvSpPr>
        <p:spPr>
          <a:xfrm>
            <a:off x="7391400" y="1431758"/>
            <a:ext cx="26892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2017</a:t>
            </a:r>
          </a:p>
          <a:p>
            <a:pPr algn="ctr"/>
            <a:endParaRPr lang="pt-BR" sz="2800" b="1" dirty="0" smtClean="0"/>
          </a:p>
          <a:p>
            <a:pPr algn="ctr"/>
            <a:r>
              <a:rPr lang="pt-BR" sz="2000" b="1" dirty="0" smtClean="0">
                <a:solidFill>
                  <a:schemeClr val="accent3">
                    <a:lumMod val="50000"/>
                  </a:schemeClr>
                </a:solidFill>
              </a:rPr>
              <a:t>27% </a:t>
            </a:r>
          </a:p>
          <a:p>
            <a:pPr algn="ctr"/>
            <a:r>
              <a:rPr lang="pt-BR" sz="2000" b="1" dirty="0" smtClean="0">
                <a:solidFill>
                  <a:schemeClr val="accent3">
                    <a:lumMod val="50000"/>
                  </a:schemeClr>
                </a:solidFill>
              </a:rPr>
              <a:t>CONCLUINTES</a:t>
            </a:r>
          </a:p>
          <a:p>
            <a:pPr algn="ctr"/>
            <a:endParaRPr lang="pt-BR" sz="20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pt-BR" sz="2000" b="1" dirty="0" smtClean="0">
                <a:solidFill>
                  <a:schemeClr val="tx2"/>
                </a:solidFill>
              </a:rPr>
              <a:t>46%</a:t>
            </a:r>
          </a:p>
          <a:p>
            <a:pPr algn="ctr"/>
            <a:r>
              <a:rPr lang="pt-BR" sz="2000" b="1" dirty="0" smtClean="0">
                <a:solidFill>
                  <a:schemeClr val="tx2"/>
                </a:solidFill>
              </a:rPr>
              <a:t>EM CURSO</a:t>
            </a:r>
          </a:p>
          <a:p>
            <a:pPr algn="ctr"/>
            <a:endParaRPr lang="pt-BR" sz="2000" b="1" dirty="0"/>
          </a:p>
          <a:p>
            <a:pPr algn="ctr"/>
            <a:r>
              <a:rPr lang="pt-BR" sz="2000" b="1" dirty="0" smtClean="0">
                <a:solidFill>
                  <a:srgbClr val="FF0000"/>
                </a:solidFill>
              </a:rPr>
              <a:t>27%</a:t>
            </a:r>
          </a:p>
          <a:p>
            <a:pPr algn="ctr"/>
            <a:r>
              <a:rPr lang="pt-BR" sz="2000" b="1" dirty="0" smtClean="0">
                <a:solidFill>
                  <a:srgbClr val="FF0000"/>
                </a:solidFill>
              </a:rPr>
              <a:t>EVADIDOS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1561097" y="723872"/>
            <a:ext cx="70324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/>
              <a:t>RESUMO GERAL IFSC 2017</a:t>
            </a:r>
            <a:endParaRPr lang="pt-BR" sz="4000" b="1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618" y="1431758"/>
            <a:ext cx="6473682" cy="3660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3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763893" y="1438926"/>
            <a:ext cx="8694539" cy="434844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/>
              <a:t>Quadro comparativo 2014 a 2017</a:t>
            </a:r>
            <a:endParaRPr lang="pt-BR" b="1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7464209"/>
              </p:ext>
            </p:extLst>
          </p:nvPr>
        </p:nvGraphicFramePr>
        <p:xfrm>
          <a:off x="456028" y="2044700"/>
          <a:ext cx="9310270" cy="52279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2054"/>
                <a:gridCol w="1862054"/>
                <a:gridCol w="1862054"/>
                <a:gridCol w="1862054"/>
                <a:gridCol w="1862054"/>
              </a:tblGrid>
              <a:tr h="563401">
                <a:tc>
                  <a:txBody>
                    <a:bodyPr/>
                    <a:lstStyle/>
                    <a:p>
                      <a:pPr algn="ctr"/>
                      <a:endParaRPr lang="pt-BR" sz="2300" dirty="0">
                        <a:solidFill>
                          <a:schemeClr val="tx1"/>
                        </a:solidFill>
                      </a:endParaRPr>
                    </a:p>
                  </a:txBody>
                  <a:tcPr marL="75605" marR="75605" marT="37802" marB="37802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300" dirty="0" smtClean="0">
                          <a:solidFill>
                            <a:schemeClr val="tx1"/>
                          </a:solidFill>
                        </a:rPr>
                        <a:t>2014</a:t>
                      </a:r>
                      <a:endParaRPr lang="pt-BR" sz="2300" dirty="0">
                        <a:solidFill>
                          <a:schemeClr val="tx1"/>
                        </a:solidFill>
                      </a:endParaRPr>
                    </a:p>
                  </a:txBody>
                  <a:tcPr marL="75605" marR="75605" marT="37802" marB="37802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300" dirty="0" smtClean="0">
                          <a:solidFill>
                            <a:schemeClr val="tx1"/>
                          </a:solidFill>
                        </a:rPr>
                        <a:t>2015</a:t>
                      </a:r>
                      <a:endParaRPr lang="pt-BR" sz="2300" dirty="0">
                        <a:solidFill>
                          <a:schemeClr val="tx1"/>
                        </a:solidFill>
                      </a:endParaRPr>
                    </a:p>
                  </a:txBody>
                  <a:tcPr marL="75605" marR="75605" marT="37802" marB="37802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300" dirty="0" smtClean="0">
                          <a:solidFill>
                            <a:schemeClr val="tx1"/>
                          </a:solidFill>
                        </a:rPr>
                        <a:t>2016</a:t>
                      </a:r>
                      <a:endParaRPr lang="pt-BR" sz="2300" dirty="0">
                        <a:solidFill>
                          <a:schemeClr val="tx1"/>
                        </a:solidFill>
                      </a:endParaRPr>
                    </a:p>
                  </a:txBody>
                  <a:tcPr marL="75605" marR="75605" marT="37802" marB="37802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300" b="1" dirty="0" smtClean="0">
                          <a:solidFill>
                            <a:schemeClr val="tx1"/>
                          </a:solidFill>
                        </a:rPr>
                        <a:t>2017</a:t>
                      </a:r>
                      <a:endParaRPr lang="pt-BR" sz="2300" b="1" dirty="0">
                        <a:solidFill>
                          <a:schemeClr val="tx1"/>
                        </a:solidFill>
                      </a:endParaRPr>
                    </a:p>
                  </a:txBody>
                  <a:tcPr marL="75605" marR="75605" marT="37802" marB="37802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943680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/>
                        <a:t>MATRÍCULAS</a:t>
                      </a:r>
                      <a:r>
                        <a:rPr lang="pt-BR" sz="1600" dirty="0" smtClean="0"/>
                        <a:t/>
                      </a:r>
                      <a:br>
                        <a:rPr lang="pt-BR" sz="1600" dirty="0" smtClean="0"/>
                      </a:br>
                      <a:r>
                        <a:rPr lang="pt-BR" sz="1800" dirty="0" smtClean="0"/>
                        <a:t>*presencial</a:t>
                      </a:r>
                      <a:br>
                        <a:rPr lang="pt-BR" sz="1800" dirty="0" smtClean="0"/>
                      </a:br>
                      <a:r>
                        <a:rPr lang="pt-BR" sz="1800" dirty="0" smtClean="0"/>
                        <a:t>*</a:t>
                      </a:r>
                      <a:r>
                        <a:rPr lang="pt-BR" sz="1800" baseline="0" dirty="0" smtClean="0"/>
                        <a:t> à distância</a:t>
                      </a:r>
                      <a:endParaRPr lang="pt-BR" sz="1800" dirty="0"/>
                    </a:p>
                  </a:txBody>
                  <a:tcPr marL="75605" marR="75605" marT="37802" marB="37802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0" dirty="0" smtClean="0"/>
                        <a:t>33.568</a:t>
                      </a:r>
                      <a:br>
                        <a:rPr lang="pt-BR" sz="2000" b="0" dirty="0" smtClean="0"/>
                      </a:br>
                      <a:r>
                        <a:rPr lang="pt-BR" sz="2000" b="0" dirty="0" smtClean="0"/>
                        <a:t>29.338</a:t>
                      </a:r>
                      <a:br>
                        <a:rPr lang="pt-BR" sz="2000" b="0" dirty="0" smtClean="0"/>
                      </a:br>
                      <a:r>
                        <a:rPr lang="pt-BR" sz="2000" b="0" dirty="0" smtClean="0"/>
                        <a:t>4.230</a:t>
                      </a:r>
                      <a:endParaRPr lang="pt-BR" sz="2000" b="0" dirty="0"/>
                    </a:p>
                  </a:txBody>
                  <a:tcPr marL="75605" marR="75605" marT="37802" marB="37802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0" dirty="0" smtClean="0"/>
                        <a:t>32.070</a:t>
                      </a:r>
                      <a:br>
                        <a:rPr lang="pt-BR" sz="2000" b="0" dirty="0" smtClean="0"/>
                      </a:br>
                      <a:r>
                        <a:rPr lang="pt-BR" sz="2000" b="0" dirty="0" smtClean="0"/>
                        <a:t>27.967</a:t>
                      </a:r>
                      <a:br>
                        <a:rPr lang="pt-BR" sz="2000" b="0" dirty="0" smtClean="0"/>
                      </a:br>
                      <a:r>
                        <a:rPr lang="pt-BR" sz="2000" b="0" dirty="0" smtClean="0"/>
                        <a:t>4.108</a:t>
                      </a:r>
                      <a:endParaRPr lang="pt-BR" sz="2000" b="0" dirty="0"/>
                    </a:p>
                  </a:txBody>
                  <a:tcPr marL="75605" marR="75605" marT="37802" marB="37802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0" dirty="0" smtClean="0"/>
                        <a:t>35.607</a:t>
                      </a:r>
                      <a:br>
                        <a:rPr lang="pt-BR" sz="2000" b="0" dirty="0" smtClean="0"/>
                      </a:br>
                      <a:r>
                        <a:rPr lang="pt-BR" sz="2000" b="0" dirty="0" smtClean="0"/>
                        <a:t>30.603</a:t>
                      </a:r>
                      <a:br>
                        <a:rPr lang="pt-BR" sz="2000" b="0" dirty="0" smtClean="0"/>
                      </a:br>
                      <a:r>
                        <a:rPr lang="pt-BR" sz="2000" b="0" dirty="0" smtClean="0"/>
                        <a:t>5.004</a:t>
                      </a:r>
                      <a:endParaRPr lang="pt-BR" sz="2000" b="0" dirty="0"/>
                    </a:p>
                  </a:txBody>
                  <a:tcPr marL="75605" marR="75605" marT="37802" marB="37802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 smtClean="0"/>
                        <a:t>41.014</a:t>
                      </a:r>
                    </a:p>
                    <a:p>
                      <a:pPr algn="ctr"/>
                      <a:r>
                        <a:rPr lang="pt-BR" sz="2000" b="1" dirty="0" smtClean="0"/>
                        <a:t>32.917</a:t>
                      </a:r>
                    </a:p>
                    <a:p>
                      <a:pPr algn="ctr"/>
                      <a:r>
                        <a:rPr lang="pt-BR" sz="2000" b="1" dirty="0" smtClean="0"/>
                        <a:t>8.097</a:t>
                      </a:r>
                      <a:endParaRPr lang="pt-BR" sz="2000" b="1" dirty="0"/>
                    </a:p>
                  </a:txBody>
                  <a:tcPr marL="75605" marR="75605" marT="37802" marB="37802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227006">
                <a:tc>
                  <a:txBody>
                    <a:bodyPr/>
                    <a:lstStyle/>
                    <a:p>
                      <a:pPr algn="ctr"/>
                      <a:r>
                        <a:rPr lang="pt-BR" sz="16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Curso</a:t>
                      </a:r>
                      <a:r>
                        <a:rPr lang="pt-BR" sz="16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Superiores</a:t>
                      </a:r>
                      <a:r>
                        <a:rPr lang="pt-BR" sz="16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pt-BR" sz="16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t-BR" sz="16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Curso</a:t>
                      </a:r>
                      <a:r>
                        <a:rPr lang="pt-BR" sz="16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Técnicos</a:t>
                      </a:r>
                      <a:r>
                        <a:rPr lang="pt-BR" sz="16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pt-BR" sz="16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t-BR" sz="16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Cursos FIC</a:t>
                      </a:r>
                    </a:p>
                    <a:p>
                      <a:pPr algn="ctr"/>
                      <a:r>
                        <a:rPr lang="pt-BR" sz="16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Total de Cursos</a:t>
                      </a:r>
                      <a:endParaRPr lang="pt-BR" sz="16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5605" marR="75605" marT="37802" marB="37802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dirty="0" smtClean="0"/>
                        <a:t>37</a:t>
                      </a:r>
                      <a:br>
                        <a:rPr lang="pt-BR" sz="1600" b="0" dirty="0" smtClean="0"/>
                      </a:br>
                      <a:r>
                        <a:rPr lang="pt-BR" sz="1600" b="0" dirty="0" smtClean="0"/>
                        <a:t>143</a:t>
                      </a:r>
                      <a:br>
                        <a:rPr lang="pt-BR" sz="1600" b="0" dirty="0" smtClean="0"/>
                      </a:br>
                      <a:r>
                        <a:rPr lang="pt-BR" sz="1600" b="0" dirty="0" smtClean="0"/>
                        <a:t>104</a:t>
                      </a:r>
                    </a:p>
                    <a:p>
                      <a:pPr algn="ctr"/>
                      <a:r>
                        <a:rPr lang="pt-BR" sz="1600" b="0" dirty="0" smtClean="0"/>
                        <a:t>535</a:t>
                      </a:r>
                      <a:endParaRPr lang="pt-BR" sz="1600" b="0" dirty="0"/>
                    </a:p>
                  </a:txBody>
                  <a:tcPr marL="75605" marR="75605" marT="37802" marB="37802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dirty="0" smtClean="0"/>
                        <a:t>59</a:t>
                      </a:r>
                      <a:br>
                        <a:rPr lang="pt-BR" sz="1600" b="0" dirty="0" smtClean="0"/>
                      </a:br>
                      <a:r>
                        <a:rPr lang="pt-BR" sz="1600" b="0" dirty="0" smtClean="0"/>
                        <a:t>143</a:t>
                      </a:r>
                      <a:br>
                        <a:rPr lang="pt-BR" sz="1600" b="0" dirty="0" smtClean="0"/>
                      </a:br>
                      <a:r>
                        <a:rPr lang="pt-BR" sz="1600" b="0" dirty="0" smtClean="0"/>
                        <a:t>441</a:t>
                      </a:r>
                    </a:p>
                    <a:p>
                      <a:pPr algn="ctr"/>
                      <a:r>
                        <a:rPr lang="pt-BR" sz="1600" b="0" dirty="0" smtClean="0"/>
                        <a:t>643</a:t>
                      </a:r>
                      <a:endParaRPr lang="pt-BR" sz="1600" b="0" dirty="0"/>
                    </a:p>
                  </a:txBody>
                  <a:tcPr marL="75605" marR="75605" marT="37802" marB="37802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dirty="0" smtClean="0"/>
                        <a:t>67</a:t>
                      </a:r>
                      <a:br>
                        <a:rPr lang="pt-BR" sz="1600" b="0" dirty="0" smtClean="0"/>
                      </a:br>
                      <a:r>
                        <a:rPr lang="pt-BR" sz="1600" b="0" dirty="0" smtClean="0"/>
                        <a:t>159</a:t>
                      </a:r>
                      <a:br>
                        <a:rPr lang="pt-BR" sz="1600" b="0" dirty="0" smtClean="0"/>
                      </a:br>
                      <a:r>
                        <a:rPr lang="pt-BR" sz="1600" b="0" dirty="0" smtClean="0"/>
                        <a:t>473</a:t>
                      </a:r>
                    </a:p>
                    <a:p>
                      <a:pPr algn="ctr"/>
                      <a:r>
                        <a:rPr lang="pt-BR" sz="1600" b="0" dirty="0" smtClean="0"/>
                        <a:t>699</a:t>
                      </a:r>
                      <a:endParaRPr lang="pt-BR" sz="1600" b="0" dirty="0"/>
                    </a:p>
                  </a:txBody>
                  <a:tcPr marL="75605" marR="75605" marT="37802" marB="37802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/>
                        <a:t>90</a:t>
                      </a:r>
                    </a:p>
                    <a:p>
                      <a:pPr algn="ctr"/>
                      <a:r>
                        <a:rPr lang="pt-BR" sz="1600" b="1" dirty="0" smtClean="0"/>
                        <a:t>156</a:t>
                      </a:r>
                    </a:p>
                    <a:p>
                      <a:pPr algn="ctr"/>
                      <a:r>
                        <a:rPr lang="pt-BR" sz="1600" b="1" dirty="0" smtClean="0"/>
                        <a:t>424</a:t>
                      </a:r>
                    </a:p>
                    <a:p>
                      <a:pPr algn="ctr"/>
                      <a:r>
                        <a:rPr lang="pt-BR" sz="1600" b="1" dirty="0" smtClean="0"/>
                        <a:t>670</a:t>
                      </a:r>
                      <a:endParaRPr lang="pt-BR" sz="1600" b="1" dirty="0"/>
                    </a:p>
                  </a:txBody>
                  <a:tcPr marL="75605" marR="75605" marT="37802" marB="37802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63401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/>
                        <a:t>CONCLUINTES</a:t>
                      </a:r>
                      <a:endParaRPr lang="pt-BR" sz="1600" b="1" dirty="0"/>
                    </a:p>
                  </a:txBody>
                  <a:tcPr marL="75605" marR="75605" marT="37802" marB="37802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0" dirty="0" smtClean="0"/>
                        <a:t>10.313</a:t>
                      </a:r>
                      <a:endParaRPr lang="pt-BR" sz="2000" b="0" dirty="0"/>
                    </a:p>
                  </a:txBody>
                  <a:tcPr marL="75605" marR="75605" marT="37802" marB="37802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0" dirty="0" smtClean="0"/>
                        <a:t>7.161</a:t>
                      </a:r>
                      <a:endParaRPr lang="pt-BR" sz="2000" b="0" dirty="0"/>
                    </a:p>
                  </a:txBody>
                  <a:tcPr marL="75605" marR="75605" marT="37802" marB="37802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0" dirty="0" smtClean="0"/>
                        <a:t>10.380</a:t>
                      </a:r>
                      <a:endParaRPr lang="pt-BR" sz="2000" b="0" dirty="0"/>
                    </a:p>
                  </a:txBody>
                  <a:tcPr marL="75605" marR="75605" marT="37802" marB="37802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 smtClean="0"/>
                        <a:t>10.911</a:t>
                      </a:r>
                      <a:endParaRPr lang="pt-BR" sz="2000" b="1" dirty="0"/>
                    </a:p>
                  </a:txBody>
                  <a:tcPr marL="75605" marR="75605" marT="37802" marB="37802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660355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/>
                        <a:t>DOCENTES</a:t>
                      </a:r>
                    </a:p>
                  </a:txBody>
                  <a:tcPr marL="75605" marR="75605" marT="37802" marB="37802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0" dirty="0" smtClean="0"/>
                        <a:t>1.086</a:t>
                      </a:r>
                      <a:endParaRPr lang="pt-BR" sz="2000" b="0" dirty="0"/>
                    </a:p>
                  </a:txBody>
                  <a:tcPr marL="75605" marR="75605" marT="37802" marB="37802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0" dirty="0" smtClean="0"/>
                        <a:t>1.272</a:t>
                      </a:r>
                      <a:endParaRPr lang="pt-BR" sz="2000" b="0" dirty="0"/>
                    </a:p>
                  </a:txBody>
                  <a:tcPr marL="75605" marR="75605" marT="37802" marB="37802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0" dirty="0" smtClean="0"/>
                        <a:t>1.485</a:t>
                      </a:r>
                    </a:p>
                  </a:txBody>
                  <a:tcPr marL="75605" marR="75605" marT="37802" marB="37802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dirty="0" smtClean="0"/>
                        <a:t>1.509</a:t>
                      </a:r>
                    </a:p>
                  </a:txBody>
                  <a:tcPr marL="75605" marR="75605" marT="37802" marB="37802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6603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/>
                        <a:t>MÉDIA DE AULA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/>
                        <a:t>DOCENTES</a:t>
                      </a:r>
                      <a:endParaRPr lang="pt-BR" sz="1600" b="1" dirty="0"/>
                    </a:p>
                  </a:txBody>
                  <a:tcPr marL="75605" marR="75605" marT="37802" marB="37802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0" dirty="0" smtClean="0"/>
                        <a:t>11 h</a:t>
                      </a:r>
                      <a:endParaRPr lang="pt-BR" sz="2000" b="0" dirty="0"/>
                    </a:p>
                  </a:txBody>
                  <a:tcPr marL="75605" marR="75605" marT="37802" marB="37802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0" dirty="0" smtClean="0"/>
                        <a:t>9,7 h</a:t>
                      </a:r>
                      <a:endParaRPr lang="pt-BR" sz="2000" b="0" dirty="0"/>
                    </a:p>
                  </a:txBody>
                  <a:tcPr marL="75605" marR="75605" marT="37802" marB="37802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0" dirty="0" smtClean="0"/>
                        <a:t>9,8 h</a:t>
                      </a:r>
                    </a:p>
                  </a:txBody>
                  <a:tcPr marL="75605" marR="75605" marT="37802" marB="37802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dirty="0" smtClean="0"/>
                        <a:t>10,7 h</a:t>
                      </a:r>
                    </a:p>
                  </a:txBody>
                  <a:tcPr marL="75605" marR="75605" marT="37802" marB="37802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63401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/>
                        <a:t>TAES</a:t>
                      </a:r>
                      <a:endParaRPr lang="pt-BR" sz="1600" b="1" dirty="0"/>
                    </a:p>
                  </a:txBody>
                  <a:tcPr marL="75605" marR="75605" marT="37802" marB="37802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0" dirty="0" smtClean="0"/>
                        <a:t> -</a:t>
                      </a:r>
                      <a:endParaRPr lang="pt-BR" sz="2000" b="0" dirty="0"/>
                    </a:p>
                  </a:txBody>
                  <a:tcPr marL="75605" marR="75605" marT="37802" marB="37802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0" dirty="0" smtClean="0"/>
                        <a:t>1.080</a:t>
                      </a:r>
                      <a:endParaRPr lang="pt-BR" sz="2000" b="0" dirty="0"/>
                    </a:p>
                  </a:txBody>
                  <a:tcPr marL="75605" marR="75605" marT="37802" marB="37802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0" dirty="0" smtClean="0"/>
                        <a:t>1.186</a:t>
                      </a:r>
                      <a:endParaRPr lang="pt-BR" sz="2000" b="0" dirty="0"/>
                    </a:p>
                  </a:txBody>
                  <a:tcPr marL="75605" marR="75605" marT="37802" marB="37802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 smtClean="0"/>
                        <a:t>1.151</a:t>
                      </a:r>
                      <a:endParaRPr lang="pt-BR" sz="2000" b="1" dirty="0"/>
                    </a:p>
                  </a:txBody>
                  <a:tcPr marL="75605" marR="75605" marT="37802" marB="37802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481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/>
          <p:cNvSpPr txBox="1"/>
          <p:nvPr/>
        </p:nvSpPr>
        <p:spPr>
          <a:xfrm>
            <a:off x="6527800" y="1440203"/>
            <a:ext cx="3454400" cy="59400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Aumento </a:t>
            </a:r>
            <a:r>
              <a:rPr lang="pt-BR" sz="2000" dirty="0"/>
              <a:t>de </a:t>
            </a:r>
            <a:r>
              <a:rPr lang="pt-BR" sz="2000" dirty="0" smtClean="0"/>
              <a:t>5.407 </a:t>
            </a:r>
            <a:r>
              <a:rPr lang="pt-BR" sz="2000" dirty="0"/>
              <a:t>matrículas de </a:t>
            </a:r>
            <a:r>
              <a:rPr lang="pt-BR" sz="2000" dirty="0" smtClean="0"/>
              <a:t>2016 a 2017;</a:t>
            </a:r>
          </a:p>
          <a:p>
            <a:r>
              <a:rPr lang="pt-BR" sz="2000" dirty="0" smtClean="0"/>
              <a:t>Crescimento de 15%.</a:t>
            </a:r>
          </a:p>
          <a:p>
            <a:endParaRPr lang="pt-B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Matrículas FIC e Técnico: </a:t>
            </a:r>
          </a:p>
          <a:p>
            <a:r>
              <a:rPr lang="pt-BR" sz="2000" dirty="0" smtClean="0"/>
              <a:t>Crescimento de 24%</a:t>
            </a:r>
          </a:p>
          <a:p>
            <a:endParaRPr lang="pt-B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Matrículas Superiores: </a:t>
            </a:r>
          </a:p>
          <a:p>
            <a:r>
              <a:rPr lang="pt-BR" sz="2000" dirty="0" smtClean="0"/>
              <a:t>Crescimento de 76%</a:t>
            </a:r>
          </a:p>
          <a:p>
            <a:endParaRPr lang="pt-B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Especialização</a:t>
            </a:r>
          </a:p>
          <a:p>
            <a:r>
              <a:rPr lang="pt-BR" sz="2000" dirty="0" smtClean="0"/>
              <a:t>Crescimento de 47%</a:t>
            </a:r>
          </a:p>
          <a:p>
            <a:endParaRPr lang="pt-BR" sz="2000" dirty="0" smtClean="0"/>
          </a:p>
          <a:p>
            <a:endParaRPr lang="pt-BR" sz="2000" dirty="0"/>
          </a:p>
          <a:p>
            <a:r>
              <a:rPr lang="pt-BR" sz="2000" b="1" dirty="0" smtClean="0"/>
              <a:t>Total de Cursos</a:t>
            </a:r>
          </a:p>
          <a:p>
            <a:r>
              <a:rPr lang="pt-BR" sz="2000" dirty="0" smtClean="0"/>
              <a:t>2016: 699</a:t>
            </a:r>
          </a:p>
          <a:p>
            <a:r>
              <a:rPr lang="pt-BR" sz="2000" dirty="0" smtClean="0"/>
              <a:t>2017: 670</a:t>
            </a:r>
          </a:p>
          <a:p>
            <a:r>
              <a:rPr lang="pt-BR" sz="2000" dirty="0" smtClean="0"/>
              <a:t>Diminuição de 29 cursos</a:t>
            </a:r>
            <a:endParaRPr lang="pt-BR" sz="20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1561096" y="723872"/>
            <a:ext cx="74024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/>
              <a:t>MATRÍCULAS E CONCLUINTES 2017</a:t>
            </a:r>
            <a:endParaRPr lang="pt-BR" sz="32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2147" y="1440203"/>
            <a:ext cx="4357154" cy="2860639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2147" y="4432398"/>
            <a:ext cx="4357154" cy="286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88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5549900" y="4487780"/>
            <a:ext cx="4419600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/>
              <a:t> </a:t>
            </a:r>
            <a:r>
              <a:rPr lang="pt-BR" sz="1600" b="1" dirty="0" smtClean="0"/>
              <a:t>Matrículas - Técnico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Aumento </a:t>
            </a:r>
            <a:r>
              <a:rPr lang="pt-BR" sz="1600" dirty="0"/>
              <a:t>de </a:t>
            </a:r>
            <a:r>
              <a:rPr lang="pt-BR" sz="1600" dirty="0" smtClean="0"/>
              <a:t>991 </a:t>
            </a:r>
            <a:r>
              <a:rPr lang="pt-BR" sz="1600" dirty="0"/>
              <a:t>matrículas de </a:t>
            </a:r>
            <a:r>
              <a:rPr lang="pt-BR" sz="1600" dirty="0" smtClean="0"/>
              <a:t>2016-2017;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Aumento de 7% de matrículas.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2.648 concluintes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b="1" dirty="0"/>
          </a:p>
          <a:p>
            <a:pPr algn="ctr"/>
            <a:r>
              <a:rPr lang="pt-BR" sz="1600" b="1" dirty="0" smtClean="0"/>
              <a:t>Cursos - Técnicos</a:t>
            </a:r>
          </a:p>
          <a:p>
            <a:r>
              <a:rPr lang="pt-BR" sz="1600" dirty="0" smtClean="0"/>
              <a:t>2016: 159</a:t>
            </a:r>
          </a:p>
          <a:p>
            <a:r>
              <a:rPr lang="pt-BR" sz="1600" dirty="0" smtClean="0"/>
              <a:t>2017: 156</a:t>
            </a:r>
          </a:p>
          <a:p>
            <a:r>
              <a:rPr lang="pt-BR" sz="1600" dirty="0" smtClean="0"/>
              <a:t>Diminuição de 3 cursos</a:t>
            </a:r>
            <a:endParaRPr lang="pt-BR" sz="1600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5549900" y="1356608"/>
            <a:ext cx="4419600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/>
              <a:t> </a:t>
            </a:r>
            <a:r>
              <a:rPr lang="pt-BR" sz="1600" b="1" dirty="0" smtClean="0"/>
              <a:t>Matrículas - FIC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Aumento </a:t>
            </a:r>
            <a:r>
              <a:rPr lang="pt-BR" sz="1600" dirty="0"/>
              <a:t>de </a:t>
            </a:r>
            <a:r>
              <a:rPr lang="pt-BR" sz="1600" dirty="0" smtClean="0"/>
              <a:t>294 </a:t>
            </a:r>
            <a:r>
              <a:rPr lang="pt-BR" sz="1600" dirty="0"/>
              <a:t>matrículas de </a:t>
            </a:r>
            <a:r>
              <a:rPr lang="pt-BR" sz="1600" dirty="0" smtClean="0"/>
              <a:t>2016-2017;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Aumento de </a:t>
            </a:r>
            <a:r>
              <a:rPr lang="pt-BR" sz="1600" dirty="0"/>
              <a:t>2</a:t>
            </a:r>
            <a:r>
              <a:rPr lang="pt-BR" sz="1600" dirty="0" smtClean="0"/>
              <a:t>% de matrículas.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7.507 concluintes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pt-BR" sz="1600" b="1" dirty="0"/>
          </a:p>
          <a:p>
            <a:pPr algn="ctr"/>
            <a:r>
              <a:rPr lang="pt-BR" sz="1600" b="1" dirty="0" smtClean="0"/>
              <a:t>Cursos - FIC</a:t>
            </a:r>
          </a:p>
          <a:p>
            <a:r>
              <a:rPr lang="pt-BR" sz="1600" dirty="0" smtClean="0"/>
              <a:t>2016: 473</a:t>
            </a:r>
          </a:p>
          <a:p>
            <a:r>
              <a:rPr lang="pt-BR" sz="1600" dirty="0" smtClean="0"/>
              <a:t>2017: 424</a:t>
            </a:r>
          </a:p>
          <a:p>
            <a:r>
              <a:rPr lang="pt-BR" sz="1600" dirty="0" smtClean="0"/>
              <a:t>Diminuição de 49 cursos</a:t>
            </a:r>
            <a:endParaRPr lang="pt-BR" sz="1600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1561097" y="723872"/>
            <a:ext cx="7032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/>
              <a:t>MATRÍCULAS FIC E TÉCNICO 2017</a:t>
            </a:r>
            <a:endParaRPr lang="pt-BR" sz="3200" b="1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992" y="1308647"/>
            <a:ext cx="4438008" cy="3006466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992" y="4444164"/>
            <a:ext cx="4438008" cy="293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797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5359398" y="1382559"/>
            <a:ext cx="4109453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 </a:t>
            </a:r>
            <a:r>
              <a:rPr lang="pt-BR" sz="1400" b="1" dirty="0" smtClean="0"/>
              <a:t>Matrículas - Bacharelado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Aumento </a:t>
            </a:r>
            <a:r>
              <a:rPr lang="pt-BR" sz="1400" dirty="0"/>
              <a:t>de </a:t>
            </a:r>
            <a:r>
              <a:rPr lang="pt-BR" sz="1400" dirty="0" smtClean="0"/>
              <a:t>677 </a:t>
            </a:r>
            <a:r>
              <a:rPr lang="pt-BR" sz="1400" dirty="0"/>
              <a:t>matrículas de </a:t>
            </a:r>
            <a:r>
              <a:rPr lang="pt-BR" sz="1400" dirty="0" smtClean="0"/>
              <a:t>2016 a 2017;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Aumento de 31% de matrículas.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50 concluintes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400" b="1" dirty="0"/>
          </a:p>
          <a:p>
            <a:pPr algn="ctr"/>
            <a:r>
              <a:rPr lang="pt-BR" sz="1400" b="1" dirty="0" smtClean="0"/>
              <a:t>Cursos - Bacharelado</a:t>
            </a:r>
          </a:p>
          <a:p>
            <a:r>
              <a:rPr lang="pt-BR" sz="1400" dirty="0" smtClean="0"/>
              <a:t>2016: 16</a:t>
            </a:r>
          </a:p>
          <a:p>
            <a:r>
              <a:rPr lang="pt-BR" sz="1400" dirty="0" smtClean="0"/>
              <a:t>2017: 18</a:t>
            </a:r>
          </a:p>
          <a:p>
            <a:r>
              <a:rPr lang="pt-BR" sz="1400" dirty="0" smtClean="0"/>
              <a:t>Aumento de 2 cursos</a:t>
            </a:r>
            <a:endParaRPr lang="pt-BR" sz="14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5359398" y="3549351"/>
            <a:ext cx="4109453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 </a:t>
            </a:r>
            <a:r>
              <a:rPr lang="pt-BR" sz="1400" b="1" dirty="0" smtClean="0"/>
              <a:t>Matrículas – Tecnologia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Aumento </a:t>
            </a:r>
            <a:r>
              <a:rPr lang="pt-BR" sz="1400" dirty="0"/>
              <a:t>de </a:t>
            </a:r>
            <a:r>
              <a:rPr lang="pt-BR" sz="1400" dirty="0" smtClean="0"/>
              <a:t>689 </a:t>
            </a:r>
            <a:r>
              <a:rPr lang="pt-BR" sz="1400" dirty="0"/>
              <a:t>matrículas de </a:t>
            </a:r>
            <a:r>
              <a:rPr lang="pt-BR" sz="1400" dirty="0" smtClean="0"/>
              <a:t>2016 a 2017;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Aumento de 29% de matrículas.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245 concluintes</a:t>
            </a:r>
          </a:p>
          <a:p>
            <a:pPr algn="ctr"/>
            <a:endParaRPr lang="pt-BR" sz="1400" b="1" dirty="0" smtClean="0"/>
          </a:p>
          <a:p>
            <a:pPr algn="ctr"/>
            <a:r>
              <a:rPr lang="pt-BR" sz="1400" b="1" dirty="0" smtClean="0"/>
              <a:t>Cursos - Tecnologia</a:t>
            </a:r>
          </a:p>
          <a:p>
            <a:r>
              <a:rPr lang="pt-BR" sz="1400" dirty="0" smtClean="0"/>
              <a:t>2016: 24</a:t>
            </a:r>
          </a:p>
          <a:p>
            <a:r>
              <a:rPr lang="pt-BR" sz="1400" dirty="0" smtClean="0"/>
              <a:t>2017: 26</a:t>
            </a:r>
          </a:p>
          <a:p>
            <a:r>
              <a:rPr lang="pt-BR" sz="1400" dirty="0"/>
              <a:t>Aumento de 2 </a:t>
            </a:r>
            <a:r>
              <a:rPr lang="pt-BR" sz="1400" dirty="0" smtClean="0"/>
              <a:t>cursos</a:t>
            </a:r>
            <a:endParaRPr lang="pt-BR" sz="1400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5359398" y="5648033"/>
            <a:ext cx="4109454" cy="18158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 </a:t>
            </a:r>
            <a:r>
              <a:rPr lang="pt-BR" sz="1400" b="1" dirty="0" smtClean="0"/>
              <a:t>Matrículas - Licenciatura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Aumento </a:t>
            </a:r>
            <a:r>
              <a:rPr lang="pt-BR" sz="1400" dirty="0"/>
              <a:t>de </a:t>
            </a:r>
            <a:r>
              <a:rPr lang="pt-BR" sz="1400" dirty="0" smtClean="0"/>
              <a:t>184 </a:t>
            </a:r>
            <a:r>
              <a:rPr lang="pt-BR" sz="1400" dirty="0"/>
              <a:t>matrículas de </a:t>
            </a:r>
            <a:r>
              <a:rPr lang="pt-BR" sz="1400" dirty="0" smtClean="0"/>
              <a:t>2016 a 2017;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Aumento de 43% de matrículas.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19 concluintes</a:t>
            </a:r>
          </a:p>
          <a:p>
            <a:pPr algn="ctr"/>
            <a:r>
              <a:rPr lang="pt-BR" sz="1400" b="1" dirty="0" smtClean="0"/>
              <a:t>Cursos - Licenciatura</a:t>
            </a:r>
          </a:p>
          <a:p>
            <a:r>
              <a:rPr lang="pt-BR" sz="1400" dirty="0" smtClean="0"/>
              <a:t>2016: 7</a:t>
            </a:r>
          </a:p>
          <a:p>
            <a:r>
              <a:rPr lang="pt-BR" sz="1400" dirty="0" smtClean="0"/>
              <a:t>2017: 10</a:t>
            </a:r>
          </a:p>
          <a:p>
            <a:r>
              <a:rPr lang="pt-BR" sz="1400" dirty="0"/>
              <a:t>Aumento de </a:t>
            </a:r>
            <a:r>
              <a:rPr lang="pt-BR" sz="1400" dirty="0" smtClean="0"/>
              <a:t>3 cursos</a:t>
            </a:r>
            <a:endParaRPr lang="pt-BR" sz="1400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1561097" y="723872"/>
            <a:ext cx="8004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MATRÍCULAS GRADUAÇÃO 2017</a:t>
            </a:r>
            <a:endParaRPr lang="pt-BR" sz="28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793" y="1335973"/>
            <a:ext cx="3382090" cy="1997935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793" y="3422789"/>
            <a:ext cx="3382090" cy="1997934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793" y="5527860"/>
            <a:ext cx="3382090" cy="199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702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5499101" y="1629212"/>
            <a:ext cx="4342731" cy="25545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/>
              <a:t> </a:t>
            </a:r>
            <a:r>
              <a:rPr lang="pt-BR" sz="1600" b="1" dirty="0" smtClean="0"/>
              <a:t>Matrículas - Especialização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Aumento </a:t>
            </a:r>
            <a:r>
              <a:rPr lang="pt-BR" sz="1600" dirty="0"/>
              <a:t>de </a:t>
            </a:r>
            <a:r>
              <a:rPr lang="pt-BR" sz="1600" dirty="0" smtClean="0"/>
              <a:t>2531 </a:t>
            </a:r>
            <a:r>
              <a:rPr lang="pt-BR" sz="1600" dirty="0"/>
              <a:t>matrículas </a:t>
            </a:r>
            <a:r>
              <a:rPr lang="pt-BR" sz="1600" dirty="0" smtClean="0"/>
              <a:t>2016-2017;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Aumento de 247% de matrículas.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418 concluintes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pt-BR" sz="1600" b="1" dirty="0"/>
          </a:p>
          <a:p>
            <a:pPr algn="ctr"/>
            <a:r>
              <a:rPr lang="pt-BR" sz="1600" b="1" dirty="0" smtClean="0"/>
              <a:t>Cursos </a:t>
            </a:r>
            <a:r>
              <a:rPr lang="pt-BR" sz="1600" b="1" dirty="0"/>
              <a:t>- Especialização</a:t>
            </a:r>
            <a:endParaRPr lang="pt-BR" sz="16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2016: 18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2017: 32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/>
              <a:t>Aumento de </a:t>
            </a:r>
            <a:r>
              <a:rPr lang="pt-BR" sz="1600" dirty="0" smtClean="0"/>
              <a:t>14 </a:t>
            </a:r>
            <a:r>
              <a:rPr lang="pt-BR" sz="1600" dirty="0"/>
              <a:t>cursos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pt-BR" sz="16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5499101" y="4487463"/>
            <a:ext cx="4342731" cy="25545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/>
              <a:t> </a:t>
            </a:r>
            <a:r>
              <a:rPr lang="pt-BR" sz="1600" b="1" dirty="0" smtClean="0"/>
              <a:t>Matrículas – Mestrado Profissional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Aumento </a:t>
            </a:r>
            <a:r>
              <a:rPr lang="pt-BR" sz="1600" dirty="0"/>
              <a:t>de </a:t>
            </a:r>
            <a:r>
              <a:rPr lang="pt-BR" sz="1600" dirty="0" smtClean="0"/>
              <a:t>41 </a:t>
            </a:r>
            <a:r>
              <a:rPr lang="pt-BR" sz="1600" dirty="0"/>
              <a:t>matrículas de </a:t>
            </a:r>
            <a:r>
              <a:rPr lang="pt-BR" sz="1600" dirty="0" smtClean="0"/>
              <a:t>2016-2017;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Aumento de 48% de matrículas.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24 concluintes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pt-BR" sz="1600" b="1" dirty="0"/>
          </a:p>
          <a:p>
            <a:pPr algn="ctr"/>
            <a:r>
              <a:rPr lang="pt-BR" sz="1600" b="1" dirty="0" smtClean="0"/>
              <a:t>Cursos </a:t>
            </a:r>
            <a:r>
              <a:rPr lang="pt-BR" sz="1600" b="1" dirty="0"/>
              <a:t>- Mestrado </a:t>
            </a:r>
            <a:r>
              <a:rPr lang="pt-BR" sz="1600" b="1" dirty="0" smtClean="0"/>
              <a:t>Profissional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2016: 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2017: 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/>
              <a:t>Aumento de 2</a:t>
            </a:r>
            <a:r>
              <a:rPr lang="pt-BR" sz="1600" dirty="0" smtClean="0"/>
              <a:t> </a:t>
            </a:r>
            <a:r>
              <a:rPr lang="pt-BR" sz="1600" dirty="0"/>
              <a:t>cursos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pt-BR" sz="1600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1561097" y="723872"/>
            <a:ext cx="8004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MATRÍCULAS PÓS GRADUAÇÃO 2017</a:t>
            </a:r>
            <a:endParaRPr lang="pt-BR" sz="28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861" y="1475144"/>
            <a:ext cx="4429124" cy="261646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861" y="4413467"/>
            <a:ext cx="4429124" cy="2616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929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63" y="1576662"/>
            <a:ext cx="9545382" cy="204816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791" y="3982453"/>
            <a:ext cx="4381436" cy="256272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20" y="3982451"/>
            <a:ext cx="4569518" cy="256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131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8532356"/>
              </p:ext>
            </p:extLst>
          </p:nvPr>
        </p:nvGraphicFramePr>
        <p:xfrm>
          <a:off x="850900" y="1422389"/>
          <a:ext cx="8724899" cy="57658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22500"/>
                <a:gridCol w="2476500"/>
                <a:gridCol w="939800"/>
                <a:gridCol w="1208095"/>
                <a:gridCol w="939002"/>
                <a:gridCol w="939002"/>
              </a:tblGrid>
              <a:tr h="57138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 err="1">
                          <a:effectLst/>
                        </a:rPr>
                        <a:t>Câmpus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Aluno Equivalente - </a:t>
                      </a:r>
                      <a:r>
                        <a:rPr lang="pt-BR" sz="1400" b="1" u="none" strike="noStrike" dirty="0" err="1">
                          <a:effectLst/>
                        </a:rPr>
                        <a:t>AEq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Matrículas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>
                          <a:effectLst/>
                        </a:rPr>
                        <a:t>Concluintes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Matriculas em curso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Evadidos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1643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u="none" strike="noStrike">
                          <a:effectLst/>
                        </a:rPr>
                        <a:t>Araranguá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939,00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1.103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178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711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214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1643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u="none" strike="noStrike">
                          <a:effectLst/>
                        </a:rPr>
                        <a:t>Caçador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787,73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dirty="0">
                          <a:effectLst/>
                        </a:rPr>
                        <a:t>1.905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557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754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594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1643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u="none" strike="noStrike">
                          <a:effectLst/>
                        </a:rPr>
                        <a:t>Canoinhas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774,24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dirty="0">
                          <a:effectLst/>
                        </a:rPr>
                        <a:t>1.301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dirty="0">
                          <a:effectLst/>
                        </a:rPr>
                        <a:t>469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455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377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1643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u="none" strike="noStrike">
                          <a:effectLst/>
                        </a:rPr>
                        <a:t>CERFEAD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879,07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dirty="0">
                          <a:effectLst/>
                        </a:rPr>
                        <a:t>5.062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1.870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dirty="0">
                          <a:effectLst/>
                        </a:rPr>
                        <a:t>1.423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1.769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1643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u="none" strike="noStrike">
                          <a:effectLst/>
                        </a:rPr>
                        <a:t>Chapecó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1.129,72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dirty="0">
                          <a:effectLst/>
                        </a:rPr>
                        <a:t>1.260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270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dirty="0">
                          <a:effectLst/>
                        </a:rPr>
                        <a:t>798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192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1643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u="none" strike="noStrike">
                          <a:effectLst/>
                        </a:rPr>
                        <a:t>Criciúma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1.249,05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dirty="0">
                          <a:effectLst/>
                        </a:rPr>
                        <a:t>2.466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641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dirty="0">
                          <a:effectLst/>
                        </a:rPr>
                        <a:t>1.028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797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1643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u="none" strike="noStrike">
                          <a:effectLst/>
                        </a:rPr>
                        <a:t>Florianópolis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6.725,90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7.591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1.106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5.090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dirty="0">
                          <a:effectLst/>
                        </a:rPr>
                        <a:t>1.395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1643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u="none" strike="noStrike">
                          <a:effectLst/>
                        </a:rPr>
                        <a:t>Florianópolis - Continente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924,34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dirty="0">
                          <a:effectLst/>
                        </a:rPr>
                        <a:t>1.730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729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414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dirty="0">
                          <a:effectLst/>
                        </a:rPr>
                        <a:t>587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1643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u="none" strike="noStrike">
                          <a:effectLst/>
                        </a:rPr>
                        <a:t>Garopaba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435,93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dirty="0">
                          <a:effectLst/>
                        </a:rPr>
                        <a:t>1.149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343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284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dirty="0">
                          <a:effectLst/>
                        </a:rPr>
                        <a:t>522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1643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u="none" strike="noStrike">
                          <a:effectLst/>
                        </a:rPr>
                        <a:t>Gaspar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1.559,83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dirty="0">
                          <a:effectLst/>
                        </a:rPr>
                        <a:t>1.985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318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1.323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dirty="0">
                          <a:effectLst/>
                        </a:rPr>
                        <a:t>344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1643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u="none" strike="noStrike">
                          <a:effectLst/>
                        </a:rPr>
                        <a:t>Itajaí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1.059,06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1.289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281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623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dirty="0">
                          <a:effectLst/>
                        </a:rPr>
                        <a:t>385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1643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u="none" strike="noStrike">
                          <a:effectLst/>
                        </a:rPr>
                        <a:t>Jaraguá do Sul - Centro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952,78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1.170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342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534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dirty="0">
                          <a:effectLst/>
                        </a:rPr>
                        <a:t>294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1643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u="none" strike="noStrike" dirty="0">
                          <a:effectLst/>
                        </a:rPr>
                        <a:t>Jaraguá do Sul - RAU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1.264,62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1.772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549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770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453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1643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u="none" strike="noStrike">
                          <a:effectLst/>
                        </a:rPr>
                        <a:t>Joinville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1.768,89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1.652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230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1.221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dirty="0">
                          <a:effectLst/>
                        </a:rPr>
                        <a:t>201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1643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u="none" strike="noStrike">
                          <a:effectLst/>
                        </a:rPr>
                        <a:t>Lages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1.464,62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1.817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428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957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dirty="0">
                          <a:effectLst/>
                        </a:rPr>
                        <a:t>432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1643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u="none" strike="noStrike">
                          <a:effectLst/>
                        </a:rPr>
                        <a:t>Palhoça-Bilíngue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667,40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1.285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363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467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455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1643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u="none" strike="noStrike">
                          <a:effectLst/>
                        </a:rPr>
                        <a:t>São Carlos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158,67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918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439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138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dirty="0">
                          <a:effectLst/>
                        </a:rPr>
                        <a:t>341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1643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u="none" strike="noStrike">
                          <a:effectLst/>
                        </a:rPr>
                        <a:t>São José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1.440,76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1.678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412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802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dirty="0">
                          <a:effectLst/>
                        </a:rPr>
                        <a:t>464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1643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u="none" strike="noStrike">
                          <a:effectLst/>
                        </a:rPr>
                        <a:t>São Lourenço do Oeste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119,47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474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193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58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dirty="0">
                          <a:effectLst/>
                        </a:rPr>
                        <a:t>223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1643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u="none" strike="noStrike">
                          <a:effectLst/>
                        </a:rPr>
                        <a:t>São Miguel do Oeste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758,38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1.204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443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467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dirty="0">
                          <a:effectLst/>
                        </a:rPr>
                        <a:t>294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1643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u="none" strike="noStrike">
                          <a:effectLst/>
                        </a:rPr>
                        <a:t>Tubarão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355,12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1.096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345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307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dirty="0">
                          <a:effectLst/>
                        </a:rPr>
                        <a:t>444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1643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u="none" strike="noStrike">
                          <a:effectLst/>
                        </a:rPr>
                        <a:t>Urupema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95,84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186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36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116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dirty="0">
                          <a:effectLst/>
                        </a:rPr>
                        <a:t>34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1643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u="none" strike="noStrike">
                          <a:effectLst/>
                        </a:rPr>
                        <a:t>Xanxerê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432,39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921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369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>
                          <a:effectLst/>
                        </a:rPr>
                        <a:t>331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u="none" strike="noStrike" dirty="0">
                          <a:effectLst/>
                        </a:rPr>
                        <a:t>221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16434"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u="none" strike="noStrike" dirty="0">
                          <a:effectLst/>
                        </a:rPr>
                        <a:t>Total Geral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25.942,83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u="none" strike="noStrike" dirty="0">
                          <a:effectLst/>
                        </a:rPr>
                        <a:t>41.014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u="none" strike="noStrike" dirty="0">
                          <a:effectLst/>
                        </a:rPr>
                        <a:t>10.911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u="none" strike="noStrike" dirty="0">
                          <a:effectLst/>
                        </a:rPr>
                        <a:t>19.071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u="none" strike="noStrike" dirty="0">
                          <a:effectLst/>
                        </a:rPr>
                        <a:t>11.032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19204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708</Words>
  <Application>Microsoft Office PowerPoint</Application>
  <PresentationFormat>Personalizar</PresentationFormat>
  <Paragraphs>379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7" baseType="lpstr">
      <vt:lpstr>Arial</vt:lpstr>
      <vt:lpstr>Calibri</vt:lpstr>
      <vt:lpstr>DejaVu Sans</vt:lpstr>
      <vt:lpstr>StarSymbol</vt:lpstr>
      <vt:lpstr>Times New Roman</vt:lpstr>
      <vt:lpstr>Office Theme</vt:lpstr>
      <vt:lpstr>Série Histórica Anuário Estatístico: análises dos anos de 2013 a 2017</vt:lpstr>
      <vt:lpstr>Apresentação do PowerPoint</vt:lpstr>
      <vt:lpstr>Quadro comparativo 2014 a 2017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https://public.tableau.com/profile/estatisticasifsc#!/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Eduardo Bortoli Mariano</dc:creator>
  <cp:lastModifiedBy>Eduardo Bortoli Mariano</cp:lastModifiedBy>
  <cp:revision>40</cp:revision>
  <dcterms:modified xsi:type="dcterms:W3CDTF">2018-02-19T12:23:37Z</dcterms:modified>
</cp:coreProperties>
</file>